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8"/>
  </p:notesMasterIdLst>
  <p:sldIdLst>
    <p:sldId id="264" r:id="rId2"/>
    <p:sldId id="257" r:id="rId3"/>
    <p:sldId id="258" r:id="rId4"/>
    <p:sldId id="259" r:id="rId5"/>
    <p:sldId id="261" r:id="rId6"/>
    <p:sldId id="262" r:id="rId7"/>
    <p:sldId id="260" r:id="rId8"/>
    <p:sldId id="265" r:id="rId9"/>
    <p:sldId id="267" r:id="rId10"/>
    <p:sldId id="270" r:id="rId11"/>
    <p:sldId id="271" r:id="rId12"/>
    <p:sldId id="272" r:id="rId13"/>
    <p:sldId id="274" r:id="rId14"/>
    <p:sldId id="273" r:id="rId15"/>
    <p:sldId id="275" r:id="rId16"/>
    <p:sldId id="276"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94628" autoAdjust="0"/>
  </p:normalViewPr>
  <p:slideViewPr>
    <p:cSldViewPr>
      <p:cViewPr>
        <p:scale>
          <a:sx n="100" d="100"/>
          <a:sy n="100" d="100"/>
        </p:scale>
        <p:origin x="-282" y="-16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8" d="100"/>
          <a:sy n="58" d="100"/>
        </p:scale>
        <p:origin x="-248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F4BA1C-21EA-43AC-B197-D759B06AE317}" type="datetimeFigureOut">
              <a:rPr lang="en-US" smtClean="0"/>
              <a:t>2/11/2012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7776A3-9B3B-4E76-9B41-406BD1F55BA2}" type="slidenum">
              <a:rPr lang="en-US" smtClean="0"/>
              <a:t>‹#›</a:t>
            </a:fld>
            <a:endParaRPr lang="en-US"/>
          </a:p>
        </p:txBody>
      </p:sp>
    </p:spTree>
    <p:extLst>
      <p:ext uri="{BB962C8B-B14F-4D97-AF65-F5344CB8AC3E}">
        <p14:creationId xmlns:p14="http://schemas.microsoft.com/office/powerpoint/2010/main" val="2573667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pectrum.ieee.org/computing/networks/cloud-computing-its-always-sunny-in-the-cloud"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page will</a:t>
            </a:r>
            <a:r>
              <a:rPr lang="en-US" baseline="0" dirty="0" smtClean="0"/>
              <a:t> open up to music and video clips </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a:t>
            </a:fld>
            <a:endParaRPr lang="en-US"/>
          </a:p>
        </p:txBody>
      </p:sp>
    </p:spTree>
    <p:extLst>
      <p:ext uri="{BB962C8B-B14F-4D97-AF65-F5344CB8AC3E}">
        <p14:creationId xmlns:p14="http://schemas.microsoft.com/office/powerpoint/2010/main" val="2385739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a:t>
            </a:r>
            <a:r>
              <a:rPr lang="en-US" baseline="0" dirty="0" smtClean="0"/>
              <a:t>t the first cloud video here</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10</a:t>
            </a:fld>
            <a:endParaRPr lang="en-US"/>
          </a:p>
        </p:txBody>
      </p:sp>
    </p:spTree>
    <p:extLst>
      <p:ext uri="{BB962C8B-B14F-4D97-AF65-F5344CB8AC3E}">
        <p14:creationId xmlns:p14="http://schemas.microsoft.com/office/powerpoint/2010/main" val="4273689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11</a:t>
            </a:fld>
            <a:endParaRPr lang="en-US"/>
          </a:p>
        </p:txBody>
      </p:sp>
    </p:spTree>
    <p:extLst>
      <p:ext uri="{BB962C8B-B14F-4D97-AF65-F5344CB8AC3E}">
        <p14:creationId xmlns:p14="http://schemas.microsoft.com/office/powerpoint/2010/main" val="4273689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Reference:</a:t>
            </a:r>
          </a:p>
          <a:p>
            <a:r>
              <a:rPr lang="en-US" dirty="0" smtClean="0"/>
              <a:t>Rogers, E.M. (2003). Diffusion of Innovations. (5th </a:t>
            </a:r>
            <a:r>
              <a:rPr lang="en-US" dirty="0" err="1" smtClean="0"/>
              <a:t>ed</a:t>
            </a:r>
            <a:r>
              <a:rPr lang="en-US" dirty="0" smtClean="0"/>
              <a:t>). New York. NY. Free Press.</a:t>
            </a:r>
            <a:br>
              <a:rPr lang="en-US" dirty="0" smtClean="0"/>
            </a:b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13</a:t>
            </a:fld>
            <a:endParaRPr lang="en-US"/>
          </a:p>
        </p:txBody>
      </p:sp>
    </p:spTree>
    <p:extLst>
      <p:ext uri="{BB962C8B-B14F-4D97-AF65-F5344CB8AC3E}">
        <p14:creationId xmlns:p14="http://schemas.microsoft.com/office/powerpoint/2010/main" val="907355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Change agents will focus on contacting early adopters</a:t>
            </a:r>
            <a:r>
              <a:rPr lang="en-US" baseline="0" dirty="0" smtClean="0"/>
              <a:t> (students, staff, and faculty), orienting them to the technology, explain the benefits of the cloud, allow them to use the technology, and evaluate its compatibility, relative advantage, and </a:t>
            </a:r>
            <a:r>
              <a:rPr lang="en-US" baseline="0" dirty="0" err="1" smtClean="0"/>
              <a:t>trialability</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15</a:t>
            </a:fld>
            <a:endParaRPr lang="en-US"/>
          </a:p>
        </p:txBody>
      </p:sp>
    </p:spTree>
    <p:extLst>
      <p:ext uri="{BB962C8B-B14F-4D97-AF65-F5344CB8AC3E}">
        <p14:creationId xmlns:p14="http://schemas.microsoft.com/office/powerpoint/2010/main" val="3748402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Upson, S. (2011).</a:t>
            </a:r>
            <a:r>
              <a:rPr lang="en-US" baseline="0" dirty="0" smtClean="0"/>
              <a:t> </a:t>
            </a:r>
            <a:r>
              <a:rPr lang="en-US" sz="1200" kern="1200" dirty="0" smtClean="0">
                <a:solidFill>
                  <a:schemeClr val="tx1"/>
                </a:solidFill>
                <a:effectLst/>
                <a:latin typeface="+mn-lt"/>
                <a:ea typeface="+mn-ea"/>
                <a:cs typeface="+mn-cs"/>
              </a:rPr>
              <a:t>Cloud Computing: It's Always Sunny in the Cloud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Cloud computing puts your desktop wherever you want it. Retrieved at</a:t>
            </a:r>
            <a:r>
              <a:rPr lang="en-US" sz="800" kern="1200" dirty="0" smtClean="0">
                <a:solidFill>
                  <a:schemeClr val="tx1"/>
                </a:solidFill>
                <a:effectLst/>
                <a:latin typeface="+mn-lt"/>
                <a:ea typeface="+mn-ea"/>
                <a:cs typeface="+mn-cs"/>
              </a:rPr>
              <a:t>: </a:t>
            </a:r>
            <a:r>
              <a:rPr lang="en-US" sz="800" b="1" u="sng" kern="1200" dirty="0" smtClean="0">
                <a:solidFill>
                  <a:schemeClr val="tx1"/>
                </a:solidFill>
                <a:effectLst/>
                <a:latin typeface="+mn-lt"/>
                <a:ea typeface="+mn-ea"/>
                <a:cs typeface="+mn-cs"/>
                <a:hlinkClick r:id="rId3"/>
              </a:rPr>
              <a:t>http://spectrum.ieee.org/computing/networks/cloud-computing-its-always-sunny-in-the-cloud%20</a:t>
            </a:r>
            <a:endParaRPr lang="en-US" sz="8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2</a:t>
            </a:fld>
            <a:endParaRPr lang="en-US"/>
          </a:p>
        </p:txBody>
      </p:sp>
    </p:spTree>
    <p:extLst>
      <p:ext uri="{BB962C8B-B14F-4D97-AF65-F5344CB8AC3E}">
        <p14:creationId xmlns:p14="http://schemas.microsoft.com/office/powerpoint/2010/main" val="4285884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Mell</a:t>
            </a:r>
            <a:r>
              <a:rPr lang="en-US" dirty="0" smtClean="0"/>
              <a:t>, P &amp; </a:t>
            </a:r>
            <a:r>
              <a:rPr lang="en-US" dirty="0" err="1" smtClean="0"/>
              <a:t>Grance</a:t>
            </a:r>
            <a:r>
              <a:rPr lang="en-US" dirty="0" smtClean="0"/>
              <a:t>, T. (2011). The NIST definition of cloud</a:t>
            </a:r>
            <a:r>
              <a:rPr lang="en-US" baseline="0" dirty="0" smtClean="0"/>
              <a:t> computing. Retrieved at: http://csrc.nist.gov/publications/nistpubs/800-145/SP800-145.pdf</a:t>
            </a:r>
          </a:p>
          <a:p>
            <a:r>
              <a:rPr lang="en-US" baseline="0" dirty="0" smtClean="0"/>
              <a:t>This information will be tied into the video possibly through a rap video</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3</a:t>
            </a:fld>
            <a:endParaRPr lang="en-US"/>
          </a:p>
        </p:txBody>
      </p:sp>
    </p:spTree>
    <p:extLst>
      <p:ext uri="{BB962C8B-B14F-4D97-AF65-F5344CB8AC3E}">
        <p14:creationId xmlns:p14="http://schemas.microsoft.com/office/powerpoint/2010/main" val="4278986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may create an interactive slide that has snippets</a:t>
            </a:r>
            <a:r>
              <a:rPr lang="en-US" baseline="0" dirty="0" smtClean="0"/>
              <a:t> of video </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4</a:t>
            </a:fld>
            <a:endParaRPr lang="en-US"/>
          </a:p>
        </p:txBody>
      </p:sp>
    </p:spTree>
    <p:extLst>
      <p:ext uri="{BB962C8B-B14F-4D97-AF65-F5344CB8AC3E}">
        <p14:creationId xmlns:p14="http://schemas.microsoft.com/office/powerpoint/2010/main" val="19607722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will be film</a:t>
            </a:r>
            <a:r>
              <a:rPr lang="en-US" baseline="0" dirty="0" smtClean="0"/>
              <a:t> that illustrates students on campus utilizing DE courses with cloud computing services.</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5</a:t>
            </a:fld>
            <a:endParaRPr lang="en-US"/>
          </a:p>
        </p:txBody>
      </p:sp>
    </p:spTree>
    <p:extLst>
      <p:ext uri="{BB962C8B-B14F-4D97-AF65-F5344CB8AC3E}">
        <p14:creationId xmlns:p14="http://schemas.microsoft.com/office/powerpoint/2010/main" val="4004172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6</a:t>
            </a:fld>
            <a:endParaRPr lang="en-US"/>
          </a:p>
        </p:txBody>
      </p:sp>
    </p:spTree>
    <p:extLst>
      <p:ext uri="{BB962C8B-B14F-4D97-AF65-F5344CB8AC3E}">
        <p14:creationId xmlns:p14="http://schemas.microsoft.com/office/powerpoint/2010/main" val="4205125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Behrend</a:t>
            </a:r>
            <a:r>
              <a:rPr lang="en-US" dirty="0" smtClean="0"/>
              <a:t>,</a:t>
            </a:r>
            <a:r>
              <a:rPr lang="en-US" baseline="0" dirty="0" smtClean="0"/>
              <a:t> S. T., </a:t>
            </a:r>
            <a:r>
              <a:rPr lang="en-US" baseline="0" dirty="0" err="1" smtClean="0"/>
              <a:t>Weibe</a:t>
            </a:r>
            <a:r>
              <a:rPr lang="en-US" baseline="0" dirty="0" smtClean="0"/>
              <a:t>, N.E. &amp; London, J. (2010). Cloud computing adoption and usage in community colleges. Behavior &amp; Information Technology. Vol.30 (2). P.231. DOI: 10.1080/0144929X.2010.489118</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7</a:t>
            </a:fld>
            <a:endParaRPr lang="en-US"/>
          </a:p>
        </p:txBody>
      </p:sp>
    </p:spTree>
    <p:extLst>
      <p:ext uri="{BB962C8B-B14F-4D97-AF65-F5344CB8AC3E}">
        <p14:creationId xmlns:p14="http://schemas.microsoft.com/office/powerpoint/2010/main" val="1746936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sure how I plan to wrap up but</a:t>
            </a:r>
            <a:r>
              <a:rPr lang="en-US" baseline="0" dirty="0" smtClean="0"/>
              <a:t> probably will have interviews or pieces of video representing corporations that have implemented </a:t>
            </a:r>
            <a:r>
              <a:rPr lang="en-US" baseline="0" smtClean="0"/>
              <a:t>cloud computing</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8</a:t>
            </a:fld>
            <a:endParaRPr lang="en-US"/>
          </a:p>
        </p:txBody>
      </p:sp>
    </p:spTree>
    <p:extLst>
      <p:ext uri="{BB962C8B-B14F-4D97-AF65-F5344CB8AC3E}">
        <p14:creationId xmlns:p14="http://schemas.microsoft.com/office/powerpoint/2010/main" val="3392807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a:t>
            </a:r>
            <a:r>
              <a:rPr lang="en-US" baseline="0" dirty="0" smtClean="0"/>
              <a:t>t the first cloud video here</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9</a:t>
            </a:fld>
            <a:endParaRPr lang="en-US"/>
          </a:p>
        </p:txBody>
      </p:sp>
    </p:spTree>
    <p:extLst>
      <p:ext uri="{BB962C8B-B14F-4D97-AF65-F5344CB8AC3E}">
        <p14:creationId xmlns:p14="http://schemas.microsoft.com/office/powerpoint/2010/main" val="42736891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75A0DE6-A743-4442-893C-DF258282EDA1}" type="datetimeFigureOut">
              <a:rPr lang="en-US" smtClean="0"/>
              <a:t>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5A0DE6-A743-4442-893C-DF258282EDA1}" type="datetimeFigureOut">
              <a:rPr lang="en-US" smtClean="0"/>
              <a:t>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75A0DE6-A743-4442-893C-DF258282EDA1}" type="datetimeFigureOut">
              <a:rPr lang="en-US" smtClean="0"/>
              <a:t>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75A0DE6-A743-4442-893C-DF258282EDA1}" type="datetimeFigureOut">
              <a:rPr lang="en-US" smtClean="0"/>
              <a:t>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5A0DE6-A743-4442-893C-DF258282EDA1}" type="datetimeFigureOut">
              <a:rPr lang="en-US" smtClean="0"/>
              <a:t>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75A0DE6-A743-4442-893C-DF258282EDA1}" type="datetimeFigureOut">
              <a:rPr lang="en-US" smtClean="0"/>
              <a:t>2/11/2012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0F88BD-196A-44DB-AF77-EEE0E198C56D}"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75A0DE6-A743-4442-893C-DF258282EDA1}" type="datetimeFigureOut">
              <a:rPr lang="en-US" smtClean="0"/>
              <a:t>2/11/2012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0F88BD-196A-44DB-AF77-EEE0E198C56D}"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5A0DE6-A743-4442-893C-DF258282EDA1}" type="datetimeFigureOut">
              <a:rPr lang="en-US" smtClean="0"/>
              <a:t>2/11/2012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5A0DE6-A743-4442-893C-DF258282EDA1}" type="datetimeFigureOut">
              <a:rPr lang="en-US" smtClean="0"/>
              <a:t>2/11/2012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5A0DE6-A743-4442-893C-DF258282EDA1}" type="datetimeFigureOut">
              <a:rPr lang="en-US" smtClean="0"/>
              <a:t>2/11/2012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5A0DE6-A743-4442-893C-DF258282EDA1}" type="datetimeFigureOut">
              <a:rPr lang="en-US" smtClean="0"/>
              <a:t>2/11/2012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0F88BD-196A-44DB-AF77-EEE0E198C56D}" type="slidenum">
              <a:rPr lang="en-US" smtClean="0"/>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675A0DE6-A743-4442-893C-DF258282EDA1}" type="datetimeFigureOut">
              <a:rPr lang="en-US" smtClean="0"/>
              <a:t>2/11/2012</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E40F88BD-196A-44DB-AF77-EEE0E198C5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8.wmf"/><Relationship Id="rId4" Type="http://schemas.openxmlformats.org/officeDocument/2006/relationships/image" Target="../media/image7.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19200" y="838200"/>
            <a:ext cx="4724400" cy="5139869"/>
          </a:xfrm>
          <a:prstGeom prst="rect">
            <a:avLst/>
          </a:prstGeom>
          <a:noFill/>
        </p:spPr>
        <p:txBody>
          <a:bodyPr wrap="square" rtlCol="0">
            <a:spAutoFit/>
          </a:bodyPr>
          <a:lstStyle/>
          <a:p>
            <a:r>
              <a:rPr lang="en-US" sz="4800" dirty="0" smtClean="0"/>
              <a:t>Cloud Computing: </a:t>
            </a:r>
          </a:p>
          <a:p>
            <a:endParaRPr lang="en-US" sz="3200" dirty="0"/>
          </a:p>
          <a:p>
            <a:r>
              <a:rPr lang="en-US" sz="3200" dirty="0" smtClean="0"/>
              <a:t>A Public and Private place to Access Unlimited Academic Possibilities</a:t>
            </a:r>
          </a:p>
          <a:p>
            <a:endParaRPr lang="en-US" sz="4800" dirty="0" smtClean="0"/>
          </a:p>
          <a:p>
            <a:endParaRPr lang="en-US" sz="2400" dirty="0">
              <a:solidFill>
                <a:schemeClr val="bg1"/>
              </a:solidFill>
            </a:endParaRPr>
          </a:p>
        </p:txBody>
      </p:sp>
    </p:spTree>
    <p:custDataLst>
      <p:tags r:id="rId1"/>
    </p:custDataLst>
    <p:extLst>
      <p:ext uri="{BB962C8B-B14F-4D97-AF65-F5344CB8AC3E}">
        <p14:creationId xmlns:p14="http://schemas.microsoft.com/office/powerpoint/2010/main" val="3423656184"/>
      </p:ext>
    </p:extLst>
  </p:cSld>
  <p:clrMapOvr>
    <a:masterClrMapping/>
  </p:clrMapOvr>
  <mc:AlternateContent xmlns:mc="http://schemas.openxmlformats.org/markup-compatibility/2006" xmlns:p14="http://schemas.microsoft.com/office/powerpoint/2010/main">
    <mc:Choice Requires="p14">
      <p:transition spd="slow" p14:dur="3900" advTm="11390">
        <p14:glitter pattern="hexagon"/>
      </p:transition>
    </mc:Choice>
    <mc:Fallback xmlns="">
      <p:transition spd="slow" advTm="1139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1.bp.blogspot.com/_hmp97xFD4ls/TMkFKGdV2TI/AAAAAAAAAKU/8YC1UHOmo1Q/s1600/adoption_position_and_forcast.jpg"/>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828800"/>
            <a:ext cx="5943600" cy="4353560"/>
          </a:xfrm>
          <a:prstGeom prst="rect">
            <a:avLst/>
          </a:prstGeom>
          <a:noFill/>
          <a:ln>
            <a:noFill/>
          </a:ln>
        </p:spPr>
      </p:pic>
      <p:sp>
        <p:nvSpPr>
          <p:cNvPr id="5" name="TextBox 4"/>
          <p:cNvSpPr txBox="1"/>
          <p:nvPr/>
        </p:nvSpPr>
        <p:spPr>
          <a:xfrm>
            <a:off x="1828800" y="914400"/>
            <a:ext cx="6019800" cy="646331"/>
          </a:xfrm>
          <a:prstGeom prst="rect">
            <a:avLst/>
          </a:prstGeom>
          <a:noFill/>
        </p:spPr>
        <p:txBody>
          <a:bodyPr wrap="square" rtlCol="0">
            <a:spAutoFit/>
          </a:bodyPr>
          <a:lstStyle/>
          <a:p>
            <a:r>
              <a:rPr lang="en-US" dirty="0" smtClean="0"/>
              <a:t>Cloud Computing Adoption and Position projections across typical user groups</a:t>
            </a:r>
            <a:endParaRPr lang="en-US" dirty="0"/>
          </a:p>
        </p:txBody>
      </p:sp>
    </p:spTree>
    <p:extLst>
      <p:ext uri="{BB962C8B-B14F-4D97-AF65-F5344CB8AC3E}">
        <p14:creationId xmlns:p14="http://schemas.microsoft.com/office/powerpoint/2010/main" val="3893432964"/>
      </p:ext>
    </p:extLst>
  </p:cSld>
  <p:clrMapOvr>
    <a:masterClrMapping/>
  </p:clrMapOvr>
  <mc:AlternateContent xmlns:mc="http://schemas.openxmlformats.org/markup-compatibility/2006" xmlns:p14="http://schemas.microsoft.com/office/powerpoint/2010/main">
    <mc:Choice Requires="p14">
      <p:transition spd="slow" p14:dur="1400" advTm="16745">
        <p14:ripple/>
      </p:transition>
    </mc:Choice>
    <mc:Fallback xmlns="">
      <p:transition spd="slow" advTm="16745">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cmuna\AppData\Local\Microsoft\Windows\Temporary Internet Files\Content.IE5\W0JTW62E\MP90040081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09600" y="304800"/>
            <a:ext cx="7924800" cy="7478970"/>
          </a:xfrm>
          <a:prstGeom prst="rect">
            <a:avLst/>
          </a:prstGeom>
          <a:noFill/>
        </p:spPr>
        <p:txBody>
          <a:bodyPr wrap="square" rtlCol="0">
            <a:spAutoFit/>
          </a:bodyPr>
          <a:lstStyle/>
          <a:p>
            <a:r>
              <a:rPr lang="en-US" sz="2400" dirty="0" smtClean="0"/>
              <a:t>Innovators and early adopters:</a:t>
            </a:r>
          </a:p>
          <a:p>
            <a:r>
              <a:rPr lang="en-US" sz="2400" dirty="0" smtClean="0"/>
              <a:t>President of the college</a:t>
            </a:r>
          </a:p>
          <a:p>
            <a:r>
              <a:rPr lang="en-US" sz="2400" dirty="0" smtClean="0"/>
              <a:t>Vice President of Student Services</a:t>
            </a:r>
          </a:p>
          <a:p>
            <a:r>
              <a:rPr lang="en-US" sz="2400" dirty="0" smtClean="0"/>
              <a:t>Vice President of Academic Affairs</a:t>
            </a:r>
          </a:p>
          <a:p>
            <a:endParaRPr lang="en-US" sz="2400" dirty="0" smtClean="0"/>
          </a:p>
          <a:p>
            <a:r>
              <a:rPr lang="en-US" sz="2400" dirty="0" smtClean="0"/>
              <a:t>Strategies to pursue Adoption</a:t>
            </a:r>
          </a:p>
          <a:p>
            <a:r>
              <a:rPr lang="en-US" sz="2400" dirty="0" smtClean="0"/>
              <a:t>Relative advantage: Decrease Information Technology costs, anytime and anywhere access, cost based on usage, expand online course programming, and be viewed with innovator status</a:t>
            </a:r>
          </a:p>
          <a:p>
            <a:r>
              <a:rPr lang="en-US" sz="2400" dirty="0" smtClean="0"/>
              <a:t>Compatibility: provide full service access for students in rural and remote areas</a:t>
            </a:r>
          </a:p>
          <a:p>
            <a:r>
              <a:rPr lang="en-US" sz="2400" dirty="0" smtClean="0"/>
              <a:t>Trialability: have the option to try cloud services for software as a service (student email, etc.)</a:t>
            </a:r>
          </a:p>
          <a:p>
            <a:r>
              <a:rPr lang="en-US" sz="2400" dirty="0" smtClean="0"/>
              <a:t>Visibility: Allows initial non-adopters to see how the cloud can be easily used and maintained</a:t>
            </a:r>
          </a:p>
          <a:p>
            <a:endParaRPr lang="en-US" sz="2400" dirty="0" smtClean="0"/>
          </a:p>
          <a:p>
            <a:endParaRPr lang="en-US" sz="2400" dirty="0" smtClean="0"/>
          </a:p>
          <a:p>
            <a:endParaRPr lang="en-US" sz="2400" dirty="0"/>
          </a:p>
          <a:p>
            <a:endParaRPr lang="en-US" sz="2400" dirty="0"/>
          </a:p>
        </p:txBody>
      </p:sp>
    </p:spTree>
    <p:extLst>
      <p:ext uri="{BB962C8B-B14F-4D97-AF65-F5344CB8AC3E}">
        <p14:creationId xmlns:p14="http://schemas.microsoft.com/office/powerpoint/2010/main" val="3893432964"/>
      </p:ext>
    </p:extLst>
  </p:cSld>
  <p:clrMapOvr>
    <a:masterClrMapping/>
  </p:clrMapOvr>
  <mc:AlternateContent xmlns:mc="http://schemas.openxmlformats.org/markup-compatibility/2006" xmlns:p14="http://schemas.microsoft.com/office/powerpoint/2010/main">
    <mc:Choice Requires="p14">
      <p:transition spd="slow" p14:dur="1400" advTm="19122">
        <p14:ripple/>
      </p:transition>
    </mc:Choice>
    <mc:Fallback xmlns="">
      <p:transition spd="slow" advTm="19122">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cmuna\AppData\Local\Microsoft\Windows\Temporary Internet Files\Content.IE5\W0JTW62E\MP90040081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14400" y="914400"/>
            <a:ext cx="6400800" cy="4247317"/>
          </a:xfrm>
          <a:prstGeom prst="rect">
            <a:avLst/>
          </a:prstGeom>
          <a:noFill/>
        </p:spPr>
        <p:txBody>
          <a:bodyPr wrap="square" rtlCol="0">
            <a:spAutoFit/>
          </a:bodyPr>
          <a:lstStyle/>
          <a:p>
            <a:r>
              <a:rPr lang="en-US" dirty="0" smtClean="0"/>
              <a:t>Laggards are those employees that are resistant to any type of change regardless of the innovation, and those employees that feel their job may be eliminated because of the lack of need for IT staff</a:t>
            </a:r>
          </a:p>
          <a:p>
            <a:endParaRPr lang="en-US" dirty="0"/>
          </a:p>
          <a:p>
            <a:r>
              <a:rPr lang="en-US" dirty="0"/>
              <a:t>Compatibility: provide full service access for </a:t>
            </a:r>
            <a:r>
              <a:rPr lang="en-US" dirty="0" smtClean="0"/>
              <a:t>employees from any distant location</a:t>
            </a:r>
          </a:p>
          <a:p>
            <a:r>
              <a:rPr lang="en-US" dirty="0" smtClean="0"/>
              <a:t>Trialability</a:t>
            </a:r>
            <a:r>
              <a:rPr lang="en-US" dirty="0"/>
              <a:t>: have the option to try cloud services for software as a service </a:t>
            </a:r>
            <a:r>
              <a:rPr lang="en-US" dirty="0" smtClean="0"/>
              <a:t>(access work email and documents from anywhere)</a:t>
            </a:r>
            <a:endParaRPr lang="en-US" dirty="0"/>
          </a:p>
          <a:p>
            <a:r>
              <a:rPr lang="en-US" dirty="0"/>
              <a:t>Visibility: Allows </a:t>
            </a:r>
            <a:r>
              <a:rPr lang="en-US" dirty="0" smtClean="0"/>
              <a:t>laggards to </a:t>
            </a:r>
            <a:r>
              <a:rPr lang="en-US" dirty="0"/>
              <a:t>see how the cloud can be easily used and maintained</a:t>
            </a:r>
          </a:p>
          <a:p>
            <a:endParaRPr lang="en-US" dirty="0" smtClean="0"/>
          </a:p>
          <a:p>
            <a:endParaRPr lang="en-US" dirty="0"/>
          </a:p>
          <a:p>
            <a:endParaRPr lang="en-US" dirty="0"/>
          </a:p>
        </p:txBody>
      </p:sp>
    </p:spTree>
    <p:extLst>
      <p:ext uri="{BB962C8B-B14F-4D97-AF65-F5344CB8AC3E}">
        <p14:creationId xmlns:p14="http://schemas.microsoft.com/office/powerpoint/2010/main" val="1850161079"/>
      </p:ext>
    </p:extLst>
  </p:cSld>
  <p:clrMapOvr>
    <a:masterClrMapping/>
  </p:clrMapOvr>
  <mc:AlternateContent xmlns:mc="http://schemas.openxmlformats.org/markup-compatibility/2006" xmlns:p14="http://schemas.microsoft.com/office/powerpoint/2010/main">
    <mc:Choice Requires="p14">
      <p:transition spd="slow" p14:dur="4000" advTm="11183">
        <p14:vortex dir="r"/>
      </p:transition>
    </mc:Choice>
    <mc:Fallback xmlns="">
      <p:transition spd="slow" advTm="11183">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505672382"/>
              </p:ext>
            </p:extLst>
          </p:nvPr>
        </p:nvGraphicFramePr>
        <p:xfrm>
          <a:off x="381000" y="381000"/>
          <a:ext cx="6096000" cy="469392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sz="1400" dirty="0" smtClean="0"/>
                        <a:t>Characteristics of Diffusion System</a:t>
                      </a:r>
                      <a:endParaRPr lang="en-US" sz="1400" dirty="0"/>
                    </a:p>
                  </a:txBody>
                  <a:tcPr/>
                </a:tc>
                <a:tc>
                  <a:txBody>
                    <a:bodyPr/>
                    <a:lstStyle/>
                    <a:p>
                      <a:r>
                        <a:rPr lang="en-US" sz="1400" dirty="0" smtClean="0"/>
                        <a:t>Decentralized</a:t>
                      </a:r>
                      <a:r>
                        <a:rPr lang="en-US" sz="1400" baseline="0" dirty="0" smtClean="0"/>
                        <a:t> Diffusion Approach</a:t>
                      </a:r>
                      <a:endParaRPr lang="en-US" sz="1400" dirty="0"/>
                    </a:p>
                  </a:txBody>
                  <a:tcPr/>
                </a:tc>
              </a:tr>
              <a:tr h="370840">
                <a:tc>
                  <a:txBody>
                    <a:bodyPr/>
                    <a:lstStyle/>
                    <a:p>
                      <a:r>
                        <a:rPr lang="en-US" sz="1400" dirty="0" smtClean="0"/>
                        <a:t>Degree of Centralization in decision making</a:t>
                      </a:r>
                      <a:r>
                        <a:rPr lang="en-US" sz="1400" baseline="0" dirty="0" smtClean="0"/>
                        <a:t> and power</a:t>
                      </a:r>
                      <a:endParaRPr lang="en-US" sz="1400" dirty="0"/>
                    </a:p>
                  </a:txBody>
                  <a:tcPr/>
                </a:tc>
                <a:tc>
                  <a:txBody>
                    <a:bodyPr/>
                    <a:lstStyle/>
                    <a:p>
                      <a:r>
                        <a:rPr lang="en-US" sz="1400" dirty="0" smtClean="0"/>
                        <a:t>Share power and control among members; client control by local systems;</a:t>
                      </a:r>
                      <a:r>
                        <a:rPr lang="en-US" sz="1400" baseline="0" dirty="0" smtClean="0"/>
                        <a:t> unplanned and spontaneous</a:t>
                      </a:r>
                      <a:endParaRPr lang="en-US" sz="1400" dirty="0"/>
                    </a:p>
                  </a:txBody>
                  <a:tcPr/>
                </a:tc>
              </a:tr>
              <a:tr h="370840">
                <a:tc>
                  <a:txBody>
                    <a:bodyPr/>
                    <a:lstStyle/>
                    <a:p>
                      <a:r>
                        <a:rPr lang="en-US" sz="1400" dirty="0" smtClean="0"/>
                        <a:t>Direction of Diffusion</a:t>
                      </a:r>
                      <a:endParaRPr lang="en-US" sz="1400" dirty="0"/>
                    </a:p>
                  </a:txBody>
                  <a:tcPr/>
                </a:tc>
                <a:tc>
                  <a:txBody>
                    <a:bodyPr/>
                    <a:lstStyle/>
                    <a:p>
                      <a:r>
                        <a:rPr lang="en-US" sz="1400" dirty="0" smtClean="0"/>
                        <a:t>Peer</a:t>
                      </a:r>
                      <a:r>
                        <a:rPr lang="en-US" sz="1400" baseline="0" dirty="0" smtClean="0"/>
                        <a:t> and student diffusion through horizontal networks</a:t>
                      </a:r>
                      <a:endParaRPr lang="en-US" sz="1400" dirty="0"/>
                    </a:p>
                  </a:txBody>
                  <a:tcPr/>
                </a:tc>
              </a:tr>
              <a:tr h="370840">
                <a:tc>
                  <a:txBody>
                    <a:bodyPr/>
                    <a:lstStyle/>
                    <a:p>
                      <a:r>
                        <a:rPr lang="en-US" sz="1400" dirty="0" smtClean="0"/>
                        <a:t>Sources of Innovation</a:t>
                      </a:r>
                      <a:endParaRPr lang="en-US" sz="1400" dirty="0"/>
                    </a:p>
                  </a:txBody>
                  <a:tcPr/>
                </a:tc>
                <a:tc>
                  <a:txBody>
                    <a:bodyPr/>
                    <a:lstStyle/>
                    <a:p>
                      <a:r>
                        <a:rPr lang="en-US" sz="1400" dirty="0" smtClean="0"/>
                        <a:t>Students and staff will experiment</a:t>
                      </a:r>
                      <a:r>
                        <a:rPr lang="en-US" sz="1400" baseline="0" dirty="0" smtClean="0"/>
                        <a:t> and use the technology</a:t>
                      </a:r>
                      <a:endParaRPr lang="en-US" sz="1400" dirty="0"/>
                    </a:p>
                  </a:txBody>
                  <a:tcPr/>
                </a:tc>
              </a:tr>
              <a:tr h="370840">
                <a:tc>
                  <a:txBody>
                    <a:bodyPr/>
                    <a:lstStyle/>
                    <a:p>
                      <a:r>
                        <a:rPr lang="en-US" sz="1400" dirty="0" smtClean="0"/>
                        <a:t>Who makes the decision</a:t>
                      </a:r>
                      <a:r>
                        <a:rPr lang="en-US" sz="1400" baseline="0" dirty="0" smtClean="0"/>
                        <a:t> to adopt the Cloud</a:t>
                      </a:r>
                      <a:endParaRPr lang="en-US" sz="1400" dirty="0"/>
                    </a:p>
                  </a:txBody>
                  <a:tcPr/>
                </a:tc>
                <a:tc>
                  <a:txBody>
                    <a:bodyPr/>
                    <a:lstStyle/>
                    <a:p>
                      <a:r>
                        <a:rPr lang="en-US" sz="1400" dirty="0" smtClean="0"/>
                        <a:t>Allow students and staff to give formal</a:t>
                      </a:r>
                      <a:r>
                        <a:rPr lang="en-US" sz="1400" baseline="0" dirty="0" smtClean="0"/>
                        <a:t> and informal opinions through survey evaluations</a:t>
                      </a:r>
                      <a:endParaRPr lang="en-US" sz="1400" dirty="0"/>
                    </a:p>
                  </a:txBody>
                  <a:tcPr/>
                </a:tc>
              </a:tr>
              <a:tr h="370840">
                <a:tc>
                  <a:txBody>
                    <a:bodyPr/>
                    <a:lstStyle/>
                    <a:p>
                      <a:r>
                        <a:rPr lang="en-US" sz="1400" dirty="0" smtClean="0"/>
                        <a:t>Importance</a:t>
                      </a:r>
                      <a:r>
                        <a:rPr lang="en-US" sz="1400" baseline="0" dirty="0" smtClean="0"/>
                        <a:t> of students and staffs’ needs in driving the adoption</a:t>
                      </a:r>
                      <a:endParaRPr lang="en-US" sz="1400" dirty="0"/>
                    </a:p>
                  </a:txBody>
                  <a:tcPr/>
                </a:tc>
                <a:tc>
                  <a:txBody>
                    <a:bodyPr/>
                    <a:lstStyle/>
                    <a:p>
                      <a:r>
                        <a:rPr lang="en-US" sz="1400" dirty="0" smtClean="0"/>
                        <a:t>A problem centered approach; technology pull, created</a:t>
                      </a:r>
                      <a:r>
                        <a:rPr lang="en-US" sz="1400" baseline="0" dirty="0" smtClean="0"/>
                        <a:t> by local needs and problems</a:t>
                      </a:r>
                      <a:endParaRPr lang="en-US" sz="1400" dirty="0"/>
                    </a:p>
                  </a:txBody>
                  <a:tcPr/>
                </a:tc>
              </a:tr>
              <a:tr h="370840">
                <a:tc>
                  <a:txBody>
                    <a:bodyPr/>
                    <a:lstStyle/>
                    <a:p>
                      <a:r>
                        <a:rPr lang="en-US" sz="1400" dirty="0" smtClean="0"/>
                        <a:t>Amount of re-invention</a:t>
                      </a:r>
                      <a:endParaRPr lang="en-US" sz="1400" dirty="0"/>
                    </a:p>
                  </a:txBody>
                  <a:tcPr/>
                </a:tc>
                <a:tc>
                  <a:txBody>
                    <a:bodyPr/>
                    <a:lstStyle/>
                    <a:p>
                      <a:r>
                        <a:rPr lang="en-US" sz="1400" dirty="0" smtClean="0"/>
                        <a:t>A high degree of local adaption</a:t>
                      </a:r>
                      <a:r>
                        <a:rPr lang="en-US" sz="1400" baseline="0" dirty="0" smtClean="0"/>
                        <a:t> as the cloud diffuses among students and staff</a:t>
                      </a:r>
                      <a:endParaRPr lang="en-US" sz="1400" dirty="0"/>
                    </a:p>
                  </a:txBody>
                  <a:tcPr/>
                </a:tc>
              </a:tr>
            </a:tbl>
          </a:graphicData>
        </a:graphic>
      </p:graphicFrame>
      <p:sp>
        <p:nvSpPr>
          <p:cNvPr id="4" name="TextBox 3"/>
          <p:cNvSpPr txBox="1"/>
          <p:nvPr/>
        </p:nvSpPr>
        <p:spPr>
          <a:xfrm>
            <a:off x="457200" y="5269468"/>
            <a:ext cx="8587607" cy="646331"/>
          </a:xfrm>
          <a:prstGeom prst="rect">
            <a:avLst/>
          </a:prstGeom>
          <a:noFill/>
        </p:spPr>
        <p:txBody>
          <a:bodyPr wrap="none" rtlCol="0">
            <a:spAutoFit/>
          </a:bodyPr>
          <a:lstStyle/>
          <a:p>
            <a:r>
              <a:rPr lang="en-US" dirty="0" smtClean="0"/>
              <a:t>Advantages of decentralized approach: students and staff would have a sense of </a:t>
            </a:r>
          </a:p>
          <a:p>
            <a:r>
              <a:rPr lang="en-US" dirty="0" smtClean="0"/>
              <a:t>control, more cost efficient, and promotes self reliance.</a:t>
            </a:r>
            <a:endParaRPr lang="en-US" dirty="0"/>
          </a:p>
        </p:txBody>
      </p:sp>
    </p:spTree>
    <p:extLst>
      <p:ext uri="{BB962C8B-B14F-4D97-AF65-F5344CB8AC3E}">
        <p14:creationId xmlns:p14="http://schemas.microsoft.com/office/powerpoint/2010/main" val="1045067482"/>
      </p:ext>
    </p:extLst>
  </p:cSld>
  <p:clrMapOvr>
    <a:masterClrMapping/>
  </p:clrMapOvr>
  <mc:AlternateContent xmlns:mc="http://schemas.openxmlformats.org/markup-compatibility/2006" xmlns:p14="http://schemas.microsoft.com/office/powerpoint/2010/main">
    <mc:Choice Requires="p14">
      <p:transition spd="slow" p14:dur="3900" advTm="12936">
        <p14:glitter pattern="hexagon"/>
      </p:transition>
    </mc:Choice>
    <mc:Fallback xmlns="">
      <p:transition spd="slow" advTm="12936">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609600"/>
            <a:ext cx="5181600" cy="6186309"/>
          </a:xfrm>
          <a:prstGeom prst="rect">
            <a:avLst/>
          </a:prstGeom>
          <a:noFill/>
        </p:spPr>
        <p:txBody>
          <a:bodyPr wrap="square" rtlCol="0">
            <a:spAutoFit/>
          </a:bodyPr>
          <a:lstStyle/>
          <a:p>
            <a:r>
              <a:rPr lang="en-US" dirty="0" smtClean="0"/>
              <a:t>Combined Attributes to Meet Critical Mass in Higher Education</a:t>
            </a:r>
          </a:p>
          <a:p>
            <a:endParaRPr lang="en-US" dirty="0"/>
          </a:p>
          <a:p>
            <a:r>
              <a:rPr lang="en-US" dirty="0" smtClean="0"/>
              <a:t>Relative Advantage: Focus on economic and academic advantages</a:t>
            </a:r>
          </a:p>
          <a:p>
            <a:endParaRPr lang="en-US" dirty="0" smtClean="0"/>
          </a:p>
          <a:p>
            <a:r>
              <a:rPr lang="en-US" dirty="0" smtClean="0"/>
              <a:t>Compatibility: College mission : focus on our mission to cut spending and offer more expansive distance education programming</a:t>
            </a:r>
          </a:p>
          <a:p>
            <a:endParaRPr lang="en-US" dirty="0"/>
          </a:p>
          <a:p>
            <a:r>
              <a:rPr lang="en-US" dirty="0" smtClean="0"/>
              <a:t>Trialability: Ability to try to services for students and the campus</a:t>
            </a:r>
          </a:p>
          <a:p>
            <a:endParaRPr lang="en-US" dirty="0"/>
          </a:p>
          <a:p>
            <a:r>
              <a:rPr lang="en-US" dirty="0" smtClean="0"/>
              <a:t>Visibility: focus on the fiscal savings and benefits from both lower IT costs and additional revenue from distance education programming.</a:t>
            </a:r>
          </a:p>
          <a:p>
            <a:r>
              <a:rPr lang="en-US" dirty="0" smtClean="0"/>
              <a:t>Ease of use and seamless transition</a:t>
            </a:r>
          </a:p>
          <a:p>
            <a:endParaRPr lang="en-US" dirty="0" smtClean="0"/>
          </a:p>
          <a:p>
            <a:r>
              <a:rPr lang="en-US" dirty="0" smtClean="0"/>
              <a:t>This technological innovation met critical mass adoption in 2004 </a:t>
            </a:r>
          </a:p>
          <a:p>
            <a:endParaRPr lang="en-US" dirty="0"/>
          </a:p>
          <a:p>
            <a:r>
              <a:rPr lang="en-US" dirty="0" smtClean="0"/>
              <a:t> </a:t>
            </a:r>
            <a:endParaRPr lang="en-US" dirty="0"/>
          </a:p>
        </p:txBody>
      </p:sp>
    </p:spTree>
    <p:extLst>
      <p:ext uri="{BB962C8B-B14F-4D97-AF65-F5344CB8AC3E}">
        <p14:creationId xmlns:p14="http://schemas.microsoft.com/office/powerpoint/2010/main" val="1808487101"/>
      </p:ext>
    </p:extLst>
  </p:cSld>
  <p:clrMapOvr>
    <a:masterClrMapping/>
  </p:clrMapOvr>
  <mc:AlternateContent xmlns:mc="http://schemas.openxmlformats.org/markup-compatibility/2006" xmlns:p14="http://schemas.microsoft.com/office/powerpoint/2010/main">
    <mc:Choice Requires="p14">
      <p:transition spd="slow" p14:dur="3900" advTm="11953">
        <p14:glitter pattern="hexagon"/>
      </p:transition>
    </mc:Choice>
    <mc:Fallback xmlns="">
      <p:transition spd="slow" advTm="11953">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cmuna\AppData\Local\Microsoft\Windows\Temporary Internet Files\Content.IE5\SIABD6QW\MP9004395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1234277"/>
            <a:ext cx="2895600" cy="150892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168893" y="986057"/>
            <a:ext cx="3849131" cy="1754326"/>
          </a:xfrm>
          <a:prstGeom prst="rect">
            <a:avLst/>
          </a:prstGeom>
          <a:noFill/>
        </p:spPr>
        <p:txBody>
          <a:bodyPr wrap="none" rtlCol="0">
            <a:spAutoFit/>
          </a:bodyPr>
          <a:lstStyle/>
          <a:p>
            <a:r>
              <a:rPr lang="en-US" dirty="0" smtClean="0"/>
              <a:t>Key Change Agents:</a:t>
            </a:r>
          </a:p>
          <a:p>
            <a:r>
              <a:rPr lang="en-US" dirty="0" smtClean="0"/>
              <a:t>			Students</a:t>
            </a:r>
          </a:p>
          <a:p>
            <a:endParaRPr lang="en-US" dirty="0" smtClean="0"/>
          </a:p>
          <a:p>
            <a:endParaRPr lang="en-US" dirty="0" smtClean="0"/>
          </a:p>
          <a:p>
            <a:r>
              <a:rPr lang="en-US" dirty="0" smtClean="0"/>
              <a:t>Faculty</a:t>
            </a:r>
          </a:p>
          <a:p>
            <a:endParaRPr lang="en-US" dirty="0"/>
          </a:p>
        </p:txBody>
      </p:sp>
      <p:pic>
        <p:nvPicPr>
          <p:cNvPr id="1028" name="Picture 4" descr="C:\Users\cmuna\AppData\Local\Microsoft\Windows\Temporary Internet Files\Content.IE5\SIABD6QW\MC900188711[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6800" y="2819400"/>
            <a:ext cx="2800198" cy="179679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muna\AppData\Local\Microsoft\Windows\Temporary Internet Files\Content.IE5\SIABD6QW\MC900297275[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3600" y="3394969"/>
            <a:ext cx="1828800" cy="18288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800600" y="3810000"/>
            <a:ext cx="678391" cy="369332"/>
          </a:xfrm>
          <a:prstGeom prst="rect">
            <a:avLst/>
          </a:prstGeom>
          <a:noFill/>
        </p:spPr>
        <p:txBody>
          <a:bodyPr wrap="none" rtlCol="0">
            <a:spAutoFit/>
          </a:bodyPr>
          <a:lstStyle/>
          <a:p>
            <a:r>
              <a:rPr lang="en-US" dirty="0" smtClean="0"/>
              <a:t>Staff</a:t>
            </a:r>
            <a:endParaRPr lang="en-US" dirty="0"/>
          </a:p>
        </p:txBody>
      </p:sp>
    </p:spTree>
    <p:extLst>
      <p:ext uri="{BB962C8B-B14F-4D97-AF65-F5344CB8AC3E}">
        <p14:creationId xmlns:p14="http://schemas.microsoft.com/office/powerpoint/2010/main" val="411104907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1143000"/>
            <a:ext cx="6019800" cy="3780971"/>
          </a:xfrm>
          <a:prstGeom prst="rect">
            <a:avLst/>
          </a:prstGeom>
        </p:spPr>
        <p:txBody>
          <a:bodyPr wrap="square">
            <a:spAutoFit/>
          </a:bodyPr>
          <a:lstStyle/>
          <a:p>
            <a:pPr>
              <a:lnSpc>
                <a:spcPct val="150000"/>
              </a:lnSpc>
            </a:pPr>
            <a:r>
              <a:rPr lang="en-US" dirty="0"/>
              <a:t>Finally, cloud computing is a unique innovative technology that allows businesses and organizations to save money while offering consumers full access to their valuable information from anywhere at any time. This capability will allow your college to increase revenue by offering expansive distance education programs to anyone around the world. Imagine the possibilities! Don’t get caught with your head in the clouds, adopt now!</a:t>
            </a:r>
          </a:p>
        </p:txBody>
      </p:sp>
    </p:spTree>
    <p:extLst>
      <p:ext uri="{BB962C8B-B14F-4D97-AF65-F5344CB8AC3E}">
        <p14:creationId xmlns:p14="http://schemas.microsoft.com/office/powerpoint/2010/main" val="3748085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solidFill>
                  <a:schemeClr val="bg1"/>
                </a:solidFill>
              </a:rPr>
              <a:t>The Rise of Cloud Computing</a:t>
            </a:r>
            <a:r>
              <a:rPr lang="en-US" dirty="0" smtClean="0"/>
              <a:t>	</a:t>
            </a:r>
            <a:endParaRPr lang="en-US" dirty="0"/>
          </a:p>
        </p:txBody>
      </p:sp>
      <p:pic>
        <p:nvPicPr>
          <p:cNvPr id="2050" name="Picture 2" descr="C:\Users\cmuna\AppData\Local\Microsoft\Windows\Temporary Internet Files\Content.IE5\OU2HWTOH\MP900400818[1].jpg"/>
          <p:cNvPicPr>
            <a:picLocks noGrp="1" noChangeAspect="1" noChangeArrowheads="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1000" y="228600"/>
            <a:ext cx="5791200" cy="6678751"/>
          </a:xfrm>
          <a:prstGeom prst="rect">
            <a:avLst/>
          </a:prstGeom>
          <a:noFill/>
        </p:spPr>
        <p:txBody>
          <a:bodyPr wrap="square" rtlCol="0">
            <a:spAutoFit/>
          </a:bodyPr>
          <a:lstStyle/>
          <a:p>
            <a:r>
              <a:rPr lang="en-US" sz="2000" b="1" dirty="0" smtClean="0"/>
              <a:t>In 1965, Executive from Western Union articulated the </a:t>
            </a:r>
            <a:r>
              <a:rPr lang="en-US" sz="2000" b="1" dirty="0"/>
              <a:t>company's ambitious plan to create "a nationwide information utility, which will enable subscribers to obtain, economically, efficiently, immediately, the required information flow to facilitate the conduct of business and other affairs</a:t>
            </a:r>
            <a:r>
              <a:rPr lang="en-US" sz="2000" b="1" dirty="0" smtClean="0"/>
              <a:t>.“</a:t>
            </a:r>
          </a:p>
          <a:p>
            <a:endParaRPr lang="en-US" sz="2000" b="1" dirty="0"/>
          </a:p>
          <a:p>
            <a:r>
              <a:rPr lang="en-US" sz="2000" b="1" dirty="0" smtClean="0"/>
              <a:t>In the Mid 1990’s Stanford graduate Stephen Herrod and other classmates wanted to address a major problem that plagued the IT industry which was that most servers operating at a </a:t>
            </a:r>
            <a:r>
              <a:rPr lang="en-US" sz="2000" b="1" dirty="0"/>
              <a:t>tenth of their </a:t>
            </a:r>
            <a:r>
              <a:rPr lang="en-US" sz="2000" b="1" dirty="0" smtClean="0"/>
              <a:t>capacity.</a:t>
            </a:r>
          </a:p>
          <a:p>
            <a:r>
              <a:rPr lang="en-US" sz="2000" b="1" dirty="0" smtClean="0"/>
              <a:t> </a:t>
            </a:r>
          </a:p>
          <a:p>
            <a:r>
              <a:rPr lang="en-US" sz="2000" b="1" dirty="0" smtClean="0"/>
              <a:t>Amazon EC2: Jeff Bezos  was the lead thinker</a:t>
            </a:r>
          </a:p>
          <a:p>
            <a:r>
              <a:rPr lang="en-US" sz="2000" b="1" dirty="0" smtClean="0"/>
              <a:t>Google App Engine:  Page and Brin were the lead thinkers</a:t>
            </a:r>
          </a:p>
          <a:p>
            <a:r>
              <a:rPr lang="en-US" sz="2000" b="1" dirty="0" smtClean="0"/>
              <a:t>Microsoft: Azure Bill Gates was the lead thinker</a:t>
            </a:r>
            <a:endParaRPr lang="en-US" sz="2000" b="1" dirty="0"/>
          </a:p>
          <a:p>
            <a:endParaRPr lang="en-US" sz="2400" dirty="0"/>
          </a:p>
          <a:p>
            <a:endParaRPr lang="en-US" sz="2400" dirty="0"/>
          </a:p>
        </p:txBody>
      </p:sp>
    </p:spTree>
    <p:extLst>
      <p:ext uri="{BB962C8B-B14F-4D97-AF65-F5344CB8AC3E}">
        <p14:creationId xmlns:p14="http://schemas.microsoft.com/office/powerpoint/2010/main" val="1040114222"/>
      </p:ext>
    </p:extLst>
  </p:cSld>
  <p:clrMapOvr>
    <a:masterClrMapping/>
  </p:clrMapOvr>
  <mc:AlternateContent xmlns:mc="http://schemas.openxmlformats.org/markup-compatibility/2006" xmlns:p14="http://schemas.microsoft.com/office/powerpoint/2010/main">
    <mc:Choice Requires="p14">
      <p:transition spd="slow" p14:dur="2000" advTm="16521">
        <p14:ferris dir="l"/>
      </p:transition>
    </mc:Choice>
    <mc:Fallback xmlns="">
      <p:transition spd="slow" advTm="16521">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cmuna\AppData\Local\Microsoft\Windows\Temporary Internet Files\Content.IE5\OU2HWTOH\MP90040081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38200" y="609600"/>
            <a:ext cx="7696200" cy="6924973"/>
          </a:xfrm>
          <a:prstGeom prst="rect">
            <a:avLst/>
          </a:prstGeom>
          <a:noFill/>
        </p:spPr>
        <p:txBody>
          <a:bodyPr wrap="square" rtlCol="0">
            <a:spAutoFit/>
          </a:bodyPr>
          <a:lstStyle/>
          <a:p>
            <a:r>
              <a:rPr lang="en-US" sz="3600" dirty="0" smtClean="0"/>
              <a:t>What is Cloud Computing?</a:t>
            </a:r>
          </a:p>
          <a:p>
            <a:pPr marL="342900" indent="-342900">
              <a:buFont typeface="Arial" pitchFamily="34" charset="0"/>
              <a:buChar char="•"/>
            </a:pPr>
            <a:r>
              <a:rPr lang="en-US" sz="2400" dirty="0"/>
              <a:t>Cloud computing is a model for enabling ubiquitous, convenient, on-demand network access to a shared pool of configurable computing resources (e.g., networks, servers, storage, applications, and services) that can be rapidly provisioned and released with minimal management effort or service provider interaction. </a:t>
            </a:r>
            <a:endParaRPr lang="en-US" sz="2400" dirty="0" smtClean="0"/>
          </a:p>
          <a:p>
            <a:pPr marL="342900" indent="-342900">
              <a:buFont typeface="Arial" pitchFamily="34" charset="0"/>
              <a:buChar char="•"/>
            </a:pPr>
            <a:endParaRPr lang="en-US" sz="2400" dirty="0" smtClean="0"/>
          </a:p>
          <a:p>
            <a:pPr marL="342900" indent="-342900">
              <a:buFont typeface="Arial" pitchFamily="34" charset="0"/>
              <a:buChar char="•"/>
            </a:pPr>
            <a:r>
              <a:rPr lang="en-US" sz="2400" dirty="0" smtClean="0"/>
              <a:t>Originally, cloud computing was intended to serve audiences such as: governments, corporations, educational organizations, Healthcare Industry and many other companies are utilizing cloud computing services.</a:t>
            </a:r>
          </a:p>
          <a:p>
            <a:endParaRPr lang="en-US" sz="2400" dirty="0" smtClean="0">
              <a:solidFill>
                <a:schemeClr val="bg1"/>
              </a:solidFill>
            </a:endParaRPr>
          </a:p>
          <a:p>
            <a:pPr marL="342900" indent="-342900">
              <a:buFont typeface="Arial" pitchFamily="34" charset="0"/>
              <a:buChar char="•"/>
            </a:pPr>
            <a:endParaRPr lang="en-US" sz="2400" dirty="0" smtClean="0">
              <a:solidFill>
                <a:schemeClr val="bg1"/>
              </a:solidFill>
            </a:endParaRPr>
          </a:p>
          <a:p>
            <a:r>
              <a:rPr lang="en-US" sz="2400" dirty="0" smtClean="0">
                <a:solidFill>
                  <a:schemeClr val="bg1"/>
                </a:solidFill>
              </a:rPr>
              <a:t>  </a:t>
            </a:r>
            <a:endParaRPr lang="en-US" sz="2400" dirty="0">
              <a:solidFill>
                <a:schemeClr val="bg1"/>
              </a:solidFill>
            </a:endParaRPr>
          </a:p>
          <a:p>
            <a:pPr marL="342900" indent="-342900">
              <a:buFont typeface="Arial" pitchFamily="34" charset="0"/>
              <a:buChar char="•"/>
            </a:pPr>
            <a:endParaRPr lang="en-US" sz="2400" dirty="0">
              <a:solidFill>
                <a:schemeClr val="bg1"/>
              </a:solidFill>
            </a:endParaRPr>
          </a:p>
        </p:txBody>
      </p:sp>
    </p:spTree>
    <p:extLst>
      <p:ext uri="{BB962C8B-B14F-4D97-AF65-F5344CB8AC3E}">
        <p14:creationId xmlns:p14="http://schemas.microsoft.com/office/powerpoint/2010/main" val="536341855"/>
      </p:ext>
    </p:extLst>
  </p:cSld>
  <p:clrMapOvr>
    <a:masterClrMapping/>
  </p:clrMapOvr>
  <mc:AlternateContent xmlns:mc="http://schemas.openxmlformats.org/markup-compatibility/2006" xmlns:p14="http://schemas.microsoft.com/office/powerpoint/2010/main">
    <mc:Choice Requires="p14">
      <p:transition spd="slow" p14:dur="3000" advTm="12647">
        <p14:shred/>
      </p:transition>
    </mc:Choice>
    <mc:Fallback xmlns="">
      <p:transition spd="slow" advTm="12647">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solidFill>
                <a:schemeClr val="bg1"/>
              </a:solidFill>
            </a:endParaRPr>
          </a:p>
        </p:txBody>
      </p:sp>
      <p:sp>
        <p:nvSpPr>
          <p:cNvPr id="4" name="Content Placeholder 3"/>
          <p:cNvSpPr>
            <a:spLocks noGrp="1"/>
          </p:cNvSpPr>
          <p:nvPr>
            <p:ph sz="quarter" idx="13"/>
          </p:nvPr>
        </p:nvSpPr>
        <p:spPr/>
        <p:txBody>
          <a:bodyPr/>
          <a:lstStyle/>
          <a:p>
            <a:endParaRPr lang="en-US" dirty="0"/>
          </a:p>
        </p:txBody>
      </p:sp>
      <p:pic>
        <p:nvPicPr>
          <p:cNvPr id="4100" name="Picture 4" descr="C:\Users\cmuna\AppData\Local\Microsoft\Windows\Temporary Internet Files\Content.IE5\OU2HWTOH\MP90040081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78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653396"/>
      </p:ext>
    </p:extLst>
  </p:cSld>
  <p:clrMapOvr>
    <a:masterClrMapping/>
  </p:clrMapOvr>
  <mc:AlternateContent xmlns:mc="http://schemas.openxmlformats.org/markup-compatibility/2006" xmlns:p14="http://schemas.microsoft.com/office/powerpoint/2010/main">
    <mc:Choice Requires="p14">
      <p:transition spd="slow" p14:dur="4000" advTm="4857">
        <p14:vortex dir="r"/>
      </p:transition>
    </mc:Choice>
    <mc:Fallback xmlns="">
      <p:transition spd="slow" advTm="4857">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520728"/>
            <a:ext cx="6934200" cy="584775"/>
          </a:xfrm>
          <a:prstGeom prst="rect">
            <a:avLst/>
          </a:prstGeom>
          <a:noFill/>
        </p:spPr>
        <p:txBody>
          <a:bodyPr wrap="square" rtlCol="0">
            <a:spAutoFit/>
          </a:bodyPr>
          <a:lstStyle/>
          <a:p>
            <a:r>
              <a:rPr lang="en-US" sz="3200" dirty="0" smtClean="0"/>
              <a:t>Benefits of the Cloud for Students</a:t>
            </a:r>
            <a:endParaRPr lang="en-US" sz="3200" dirty="0"/>
          </a:p>
        </p:txBody>
      </p:sp>
      <p:sp>
        <p:nvSpPr>
          <p:cNvPr id="5" name="TextBox 4"/>
          <p:cNvSpPr txBox="1"/>
          <p:nvPr/>
        </p:nvSpPr>
        <p:spPr>
          <a:xfrm>
            <a:off x="508986" y="1371600"/>
            <a:ext cx="4572000" cy="6186309"/>
          </a:xfrm>
          <a:prstGeom prst="rect">
            <a:avLst/>
          </a:prstGeom>
          <a:noFill/>
        </p:spPr>
        <p:txBody>
          <a:bodyPr wrap="square" rtlCol="0">
            <a:spAutoFit/>
          </a:bodyPr>
          <a:lstStyle/>
          <a:p>
            <a:pPr marL="285750" indent="-285750">
              <a:buFont typeface="Arial" pitchFamily="34" charset="0"/>
              <a:buChar char="•"/>
            </a:pPr>
            <a:r>
              <a:rPr lang="en-US" sz="2000" dirty="0" smtClean="0"/>
              <a:t>Software applications and other online resources are available for use by multiple users via the Internet.</a:t>
            </a:r>
          </a:p>
          <a:p>
            <a:pPr marL="285750" indent="-285750">
              <a:buFont typeface="Arial" pitchFamily="34" charset="0"/>
              <a:buChar char="•"/>
            </a:pPr>
            <a:r>
              <a:rPr lang="en-US" sz="2000" dirty="0" smtClean="0"/>
              <a:t>Students hardware requirements are lower.</a:t>
            </a:r>
          </a:p>
          <a:p>
            <a:pPr marL="285750" indent="-285750">
              <a:buFont typeface="Arial" pitchFamily="34" charset="0"/>
              <a:buChar char="•"/>
            </a:pPr>
            <a:r>
              <a:rPr lang="en-US" sz="2000" dirty="0" smtClean="0"/>
              <a:t>Reduces cost to access education for students.</a:t>
            </a:r>
          </a:p>
          <a:p>
            <a:pPr marL="285750" indent="-285750">
              <a:buFont typeface="Arial" pitchFamily="34" charset="0"/>
              <a:buChar char="•"/>
            </a:pPr>
            <a:r>
              <a:rPr lang="en-US" sz="2000" dirty="0" smtClean="0"/>
              <a:t>Ensures students are able to access and run course software regardless of their location or computer processing power.</a:t>
            </a:r>
          </a:p>
          <a:p>
            <a:pPr marL="285750" indent="-285750">
              <a:buFont typeface="Arial" pitchFamily="34" charset="0"/>
              <a:buChar char="•"/>
            </a:pPr>
            <a:r>
              <a:rPr lang="en-US" sz="2000" dirty="0" smtClean="0"/>
              <a:t>Provides access to education for students in remote and rural areas.</a:t>
            </a:r>
          </a:p>
          <a:p>
            <a:pPr marL="285750" indent="-285750">
              <a:buFont typeface="Arial" pitchFamily="34" charset="0"/>
              <a:buChar char="•"/>
            </a:pPr>
            <a:r>
              <a:rPr lang="en-US" sz="2000" dirty="0" smtClean="0"/>
              <a:t>Offers students flexibility by enrolling in online learning programs.</a:t>
            </a:r>
          </a:p>
          <a:p>
            <a:pPr marL="285750" indent="-285750">
              <a:buFont typeface="Arial" pitchFamily="34" charset="0"/>
              <a:buChar char="•"/>
            </a:pPr>
            <a:endParaRPr lang="en-US" sz="2000" dirty="0" smtClean="0"/>
          </a:p>
          <a:p>
            <a:pPr marL="285750" indent="-285750">
              <a:buFont typeface="Arial" pitchFamily="34" charset="0"/>
              <a:buChar char="•"/>
            </a:pPr>
            <a:endParaRPr lang="en-US" dirty="0" smtClean="0"/>
          </a:p>
          <a:p>
            <a:pPr marL="285750" indent="-285750">
              <a:buFont typeface="Arial" pitchFamily="34" charset="0"/>
              <a:buChar char="•"/>
            </a:pPr>
            <a:endParaRPr lang="en-US" dirty="0">
              <a:solidFill>
                <a:schemeClr val="bg1"/>
              </a:solidFill>
            </a:endParaRPr>
          </a:p>
        </p:txBody>
      </p:sp>
      <p:pic>
        <p:nvPicPr>
          <p:cNvPr id="5123" name="Picture 3" descr="C:\Users\cmuna\AppData\Local\Microsoft\Windows\Temporary Internet Files\Content.IE5\OU2HWTOH\MC90044040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819400"/>
            <a:ext cx="3733800"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761066"/>
      </p:ext>
    </p:extLst>
  </p:cSld>
  <p:clrMapOvr>
    <a:masterClrMapping/>
  </p:clrMapOvr>
  <mc:AlternateContent xmlns:mc="http://schemas.openxmlformats.org/markup-compatibility/2006" xmlns:p14="http://schemas.microsoft.com/office/powerpoint/2010/main">
    <mc:Choice Requires="p14">
      <p:transition spd="slow" p14:dur="4000" advTm="14243">
        <p14:vortex dir="r"/>
      </p:transition>
    </mc:Choice>
    <mc:Fallback xmlns="">
      <p:transition spd="slow" advTm="14243">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cmuna\AppData\Local\Microsoft\Windows\Temporary Internet Files\Content.IE5\OU2HWTOH\MC90044040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3248298"/>
            <a:ext cx="3733800" cy="3505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4800" y="316468"/>
            <a:ext cx="7543800" cy="6309420"/>
          </a:xfrm>
          <a:prstGeom prst="rect">
            <a:avLst/>
          </a:prstGeom>
          <a:noFill/>
        </p:spPr>
        <p:txBody>
          <a:bodyPr wrap="square" rtlCol="0">
            <a:spAutoFit/>
          </a:bodyPr>
          <a:lstStyle/>
          <a:p>
            <a:r>
              <a:rPr lang="en-US" sz="2400" b="1" dirty="0" smtClean="0"/>
              <a:t>Benefits for your Community College</a:t>
            </a:r>
          </a:p>
          <a:p>
            <a:endParaRPr lang="en-US" sz="2400" b="1" dirty="0"/>
          </a:p>
          <a:p>
            <a:pPr marL="342900" indent="-342900">
              <a:buFont typeface="Arial" pitchFamily="34" charset="0"/>
              <a:buChar char="•"/>
            </a:pPr>
            <a:r>
              <a:rPr lang="en-US" sz="2400" dirty="0" smtClean="0"/>
              <a:t>Expand online academic program offerings.</a:t>
            </a:r>
          </a:p>
          <a:p>
            <a:pPr marL="342900" indent="-342900">
              <a:buFont typeface="Arial" pitchFamily="34" charset="0"/>
              <a:buChar char="•"/>
            </a:pPr>
            <a:r>
              <a:rPr lang="en-US" sz="2400" dirty="0" smtClean="0"/>
              <a:t>Enhanced usefulness of existing technology.</a:t>
            </a:r>
          </a:p>
          <a:p>
            <a:pPr marL="342900" indent="-342900">
              <a:buFont typeface="Arial" pitchFamily="34" charset="0"/>
              <a:buChar char="•"/>
            </a:pPr>
            <a:r>
              <a:rPr lang="en-US" sz="2400" dirty="0" smtClean="0"/>
              <a:t>Older computers can remain useful for longer periods of time.</a:t>
            </a:r>
          </a:p>
          <a:p>
            <a:pPr marL="342900" indent="-342900">
              <a:buFont typeface="Arial" pitchFamily="34" charset="0"/>
              <a:buChar char="•"/>
            </a:pPr>
            <a:r>
              <a:rPr lang="en-US" sz="2400" dirty="0" smtClean="0"/>
              <a:t>Installing software or repairing errors can be done centrally at the server level by college Information Technology department.</a:t>
            </a:r>
          </a:p>
          <a:p>
            <a:pPr marL="342900" indent="-342900">
              <a:buFont typeface="Arial" pitchFamily="34" charset="0"/>
              <a:buChar char="•"/>
            </a:pPr>
            <a:r>
              <a:rPr lang="en-US" sz="2400" dirty="0" smtClean="0"/>
              <a:t>Reduction in college Information Technology budgets.</a:t>
            </a:r>
          </a:p>
          <a:p>
            <a:pPr marL="342900" indent="-342900">
              <a:buFont typeface="Arial" pitchFamily="34" charset="0"/>
              <a:buChar char="•"/>
            </a:pPr>
            <a:r>
              <a:rPr lang="en-US" sz="2400" dirty="0" smtClean="0"/>
              <a:t>This distributed management system will assist support staff with efficiencies which will reduce workload.</a:t>
            </a:r>
          </a:p>
          <a:p>
            <a:pPr marL="342900" indent="-342900">
              <a:buFont typeface="Arial" pitchFamily="34" charset="0"/>
              <a:buChar char="•"/>
            </a:pPr>
            <a:r>
              <a:rPr lang="en-US" sz="2400" dirty="0" smtClean="0"/>
              <a:t>By offering more online courses more classroom space will be available.</a:t>
            </a:r>
          </a:p>
          <a:p>
            <a:pPr marL="342900" indent="-342900">
              <a:buFont typeface="Arial" pitchFamily="34" charset="0"/>
              <a:buChar char="•"/>
            </a:pPr>
            <a:endParaRPr lang="en-US" sz="2000" dirty="0"/>
          </a:p>
        </p:txBody>
      </p:sp>
    </p:spTree>
    <p:extLst>
      <p:ext uri="{BB962C8B-B14F-4D97-AF65-F5344CB8AC3E}">
        <p14:creationId xmlns:p14="http://schemas.microsoft.com/office/powerpoint/2010/main" val="2598293270"/>
      </p:ext>
    </p:extLst>
  </p:cSld>
  <p:clrMapOvr>
    <a:masterClrMapping/>
  </p:clrMapOvr>
  <mc:AlternateContent xmlns:mc="http://schemas.openxmlformats.org/markup-compatibility/2006" xmlns:p14="http://schemas.microsoft.com/office/powerpoint/2010/main">
    <mc:Choice Requires="p14">
      <p:transition spd="slow" p14:dur="4000" advTm="15833">
        <p14:vortex dir="r"/>
      </p:transition>
    </mc:Choice>
    <mc:Fallback xmlns="">
      <p:transition spd="slow" advTm="15833">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cmuna\AppData\Local\Microsoft\Windows\Temporary Internet Files\Content.IE5\OU2HWTOH\MC900432588[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1905000"/>
            <a:ext cx="5714886" cy="4953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04800" y="363974"/>
            <a:ext cx="7239000" cy="4893647"/>
          </a:xfrm>
          <a:prstGeom prst="rect">
            <a:avLst/>
          </a:prstGeom>
          <a:noFill/>
        </p:spPr>
        <p:txBody>
          <a:bodyPr wrap="square" rtlCol="0">
            <a:spAutoFit/>
          </a:bodyPr>
          <a:lstStyle/>
          <a:p>
            <a:r>
              <a:rPr lang="en-US" sz="2400" dirty="0" smtClean="0"/>
              <a:t>Challenges with Cloud Computing</a:t>
            </a:r>
          </a:p>
          <a:p>
            <a:endParaRPr lang="en-US" sz="2400" dirty="0" smtClean="0"/>
          </a:p>
          <a:p>
            <a:pPr marL="342900" indent="-342900">
              <a:buFont typeface="Arial" pitchFamily="34" charset="0"/>
              <a:buChar char="•"/>
            </a:pPr>
            <a:r>
              <a:rPr lang="en-US" sz="2400" dirty="0" smtClean="0"/>
              <a:t>Security and Privacy Issues</a:t>
            </a:r>
          </a:p>
          <a:p>
            <a:pPr marL="342900" indent="-342900">
              <a:buFont typeface="Arial" pitchFamily="34" charset="0"/>
              <a:buChar char="•"/>
            </a:pPr>
            <a:r>
              <a:rPr lang="en-US" sz="2400" dirty="0" smtClean="0"/>
              <a:t>Interoperability and Reliability issues</a:t>
            </a:r>
          </a:p>
          <a:p>
            <a:pPr marL="342900" indent="-342900">
              <a:buFont typeface="Arial" pitchFamily="34" charset="0"/>
              <a:buChar char="•"/>
            </a:pPr>
            <a:r>
              <a:rPr lang="en-US" sz="2400" dirty="0" smtClean="0"/>
              <a:t>Data Governance</a:t>
            </a:r>
          </a:p>
          <a:p>
            <a:pPr marL="342900" indent="-342900">
              <a:buFont typeface="Arial" pitchFamily="34" charset="0"/>
              <a:buChar char="•"/>
            </a:pPr>
            <a:r>
              <a:rPr lang="en-US" sz="2400" dirty="0" smtClean="0"/>
              <a:t>Loss of Informational Technology control</a:t>
            </a:r>
          </a:p>
          <a:p>
            <a:pPr marL="342900" indent="-342900">
              <a:buFont typeface="Arial" pitchFamily="34" charset="0"/>
              <a:buChar char="•"/>
            </a:pPr>
            <a:r>
              <a:rPr lang="en-US" sz="2400" dirty="0" smtClean="0"/>
              <a:t>Jurisdictional complexities</a:t>
            </a:r>
          </a:p>
          <a:p>
            <a:pPr marL="342900" indent="-342900">
              <a:buFont typeface="Arial" pitchFamily="34" charset="0"/>
              <a:buChar char="•"/>
            </a:pPr>
            <a:r>
              <a:rPr lang="en-US" sz="2400" dirty="0" smtClean="0"/>
              <a:t>Unforeseen server maintenance and outages issues</a:t>
            </a:r>
          </a:p>
          <a:p>
            <a:pPr marL="342900" indent="-342900">
              <a:buFont typeface="Arial" pitchFamily="34" charset="0"/>
              <a:buChar char="•"/>
            </a:pPr>
            <a:r>
              <a:rPr lang="en-US" sz="2400" dirty="0" smtClean="0"/>
              <a:t>Lack of training and support for instructors, administrators and Information Technology professionals</a:t>
            </a:r>
          </a:p>
          <a:p>
            <a:endParaRPr lang="en-US" sz="2400" dirty="0">
              <a:solidFill>
                <a:schemeClr val="bg1"/>
              </a:solidFill>
            </a:endParaRPr>
          </a:p>
        </p:txBody>
      </p:sp>
    </p:spTree>
    <p:extLst>
      <p:ext uri="{BB962C8B-B14F-4D97-AF65-F5344CB8AC3E}">
        <p14:creationId xmlns:p14="http://schemas.microsoft.com/office/powerpoint/2010/main" val="1644044376"/>
      </p:ext>
    </p:extLst>
  </p:cSld>
  <p:clrMapOvr>
    <a:masterClrMapping/>
  </p:clrMapOvr>
  <mc:AlternateContent xmlns:mc="http://schemas.openxmlformats.org/markup-compatibility/2006" xmlns:p14="http://schemas.microsoft.com/office/powerpoint/2010/main">
    <mc:Choice Requires="p14">
      <p:transition spd="slow" p14:dur="4400" advTm="9838">
        <p14:honeycomb/>
      </p:transition>
    </mc:Choice>
    <mc:Fallback xmlns="">
      <p:transition spd="slow" advTm="9838">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368643855"/>
              </p:ext>
            </p:extLst>
          </p:nvPr>
        </p:nvGraphicFramePr>
        <p:xfrm>
          <a:off x="1995037" y="3782377"/>
          <a:ext cx="5701665" cy="3084576"/>
        </p:xfrm>
        <a:graphic>
          <a:graphicData uri="http://schemas.openxmlformats.org/drawingml/2006/table">
            <a:tbl>
              <a:tblPr firstRow="1" firstCol="1" bandRow="1">
                <a:tableStyleId>{5C22544A-7EE6-4342-B048-85BDC9FD1C3A}</a:tableStyleId>
              </a:tblPr>
              <a:tblGrid>
                <a:gridCol w="868680"/>
                <a:gridCol w="868680"/>
                <a:gridCol w="868680"/>
                <a:gridCol w="868680"/>
                <a:gridCol w="2226945"/>
              </a:tblGrid>
              <a:tr h="1869186">
                <a:tc>
                  <a:txBody>
                    <a:bodyPr/>
                    <a:lstStyle/>
                    <a:p>
                      <a:pPr marL="0" marR="0" algn="l">
                        <a:lnSpc>
                          <a:spcPct val="115000"/>
                        </a:lnSpc>
                        <a:spcBef>
                          <a:spcPts val="0"/>
                        </a:spcBef>
                        <a:spcAft>
                          <a:spcPts val="0"/>
                        </a:spcAft>
                      </a:pPr>
                      <a:r>
                        <a:rPr lang="en-US" sz="800" dirty="0">
                          <a:effectLst/>
                        </a:rPr>
                        <a:t>Innovators: 2.5%</a:t>
                      </a:r>
                      <a:endParaRPr lang="en-US" sz="1100" dirty="0">
                        <a:effectLst/>
                      </a:endParaRPr>
                    </a:p>
                    <a:p>
                      <a:pPr marL="0" marR="0" algn="l">
                        <a:lnSpc>
                          <a:spcPct val="115000"/>
                        </a:lnSpc>
                        <a:spcBef>
                          <a:spcPts val="0"/>
                        </a:spcBef>
                        <a:spcAft>
                          <a:spcPts val="0"/>
                        </a:spcAft>
                      </a:pPr>
                      <a:r>
                        <a:rPr lang="en-US" sz="800" dirty="0">
                          <a:effectLst/>
                        </a:rPr>
                        <a:t>1990</a:t>
                      </a:r>
                      <a:endParaRPr lang="en-US" sz="1100" dirty="0">
                        <a:effectLst/>
                      </a:endParaRPr>
                    </a:p>
                    <a:p>
                      <a:pPr marL="0" marR="0" algn="l">
                        <a:lnSpc>
                          <a:spcPct val="115000"/>
                        </a:lnSpc>
                        <a:spcBef>
                          <a:spcPts val="0"/>
                        </a:spcBef>
                        <a:spcAft>
                          <a:spcPts val="0"/>
                        </a:spcAft>
                      </a:pPr>
                      <a:r>
                        <a:rPr lang="en-US" sz="800" dirty="0">
                          <a:effectLst/>
                        </a:rPr>
                        <a:t>R&amp;D: Ian Foster</a:t>
                      </a:r>
                      <a:endParaRPr lang="en-US" sz="1100" dirty="0">
                        <a:effectLst/>
                      </a:endParaRPr>
                    </a:p>
                    <a:p>
                      <a:pPr marL="0" marR="0" algn="l">
                        <a:lnSpc>
                          <a:spcPct val="115000"/>
                        </a:lnSpc>
                        <a:spcBef>
                          <a:spcPts val="0"/>
                        </a:spcBef>
                        <a:spcAft>
                          <a:spcPts val="0"/>
                        </a:spcAft>
                      </a:pPr>
                      <a:r>
                        <a:rPr lang="en-US" sz="800" dirty="0">
                          <a:effectLst/>
                        </a:rPr>
                        <a:t>Carl Kresselman,</a:t>
                      </a:r>
                      <a:endParaRPr lang="en-US" sz="1100" dirty="0">
                        <a:effectLst/>
                      </a:endParaRPr>
                    </a:p>
                    <a:p>
                      <a:pPr marL="0" marR="0" algn="l">
                        <a:lnSpc>
                          <a:spcPct val="115000"/>
                        </a:lnSpc>
                        <a:spcBef>
                          <a:spcPts val="0"/>
                        </a:spcBef>
                        <a:spcAft>
                          <a:spcPts val="0"/>
                        </a:spcAft>
                      </a:pPr>
                      <a:r>
                        <a:rPr lang="en-US" sz="800" dirty="0">
                          <a:effectLst/>
                        </a:rPr>
                        <a:t>Steve Tuecke</a:t>
                      </a:r>
                      <a:endParaRPr lang="en-US" sz="1100" dirty="0">
                        <a:effectLst/>
                      </a:endParaRPr>
                    </a:p>
                    <a:p>
                      <a:pPr marL="0" marR="0" algn="l">
                        <a:lnSpc>
                          <a:spcPct val="115000"/>
                        </a:lnSpc>
                        <a:spcBef>
                          <a:spcPts val="0"/>
                        </a:spcBef>
                        <a:spcAft>
                          <a:spcPts val="0"/>
                        </a:spcAft>
                      </a:pPr>
                      <a:r>
                        <a:rPr lang="en-US" sz="800" dirty="0">
                          <a:effectLst/>
                        </a:rPr>
                        <a:t>Grid computing</a:t>
                      </a:r>
                      <a:endParaRPr lang="en-US" sz="1100" dirty="0">
                        <a:effectLst/>
                      </a:endParaRPr>
                    </a:p>
                    <a:p>
                      <a:pPr marL="0" marR="0" algn="l">
                        <a:lnSpc>
                          <a:spcPct val="115000"/>
                        </a:lnSpc>
                        <a:spcBef>
                          <a:spcPts val="0"/>
                        </a:spcBef>
                        <a:spcAft>
                          <a:spcPts val="0"/>
                        </a:spcAft>
                      </a:pPr>
                      <a:r>
                        <a:rPr lang="en-US" sz="800" dirty="0">
                          <a:effectLst/>
                        </a:rPr>
                        <a:t>1996: The Great Internet Mersenne Prime</a:t>
                      </a:r>
                      <a:endParaRPr lang="en-US" sz="1100" dirty="0">
                        <a:effectLst/>
                      </a:endParaRPr>
                    </a:p>
                    <a:p>
                      <a:pPr marL="0" marR="0" algn="l">
                        <a:lnSpc>
                          <a:spcPct val="115000"/>
                        </a:lnSpc>
                        <a:spcBef>
                          <a:spcPts val="0"/>
                        </a:spcBef>
                        <a:spcAft>
                          <a:spcPts val="0"/>
                        </a:spcAft>
                      </a:pPr>
                      <a:r>
                        <a:rPr lang="en-US" sz="800" dirty="0">
                          <a:effectLst/>
                        </a:rPr>
                        <a:t>Research Project</a:t>
                      </a:r>
                      <a:endParaRPr lang="en-US" sz="1100" dirty="0">
                        <a:effectLst/>
                      </a:endParaRPr>
                    </a:p>
                    <a:p>
                      <a:pPr marL="0" marR="0" algn="l">
                        <a:lnSpc>
                          <a:spcPct val="115000"/>
                        </a:lnSpc>
                        <a:spcBef>
                          <a:spcPts val="0"/>
                        </a:spcBef>
                        <a:spcAft>
                          <a:spcPts val="0"/>
                        </a:spcAft>
                      </a:pPr>
                      <a:r>
                        <a:rPr lang="en-US" sz="800" dirty="0">
                          <a:effectLst/>
                        </a:rPr>
                        <a:t>1999: SETI@home use of centralized servers with personal computers</a:t>
                      </a:r>
                      <a:endParaRPr lang="en-US" sz="1100" dirty="0">
                        <a:effectLst/>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800" dirty="0">
                          <a:effectLst/>
                        </a:rPr>
                        <a:t>Early Adopters: 13.5%</a:t>
                      </a:r>
                      <a:endParaRPr lang="en-US" sz="1100" dirty="0">
                        <a:effectLst/>
                      </a:endParaRPr>
                    </a:p>
                    <a:p>
                      <a:pPr marL="0" marR="0" algn="l">
                        <a:lnSpc>
                          <a:spcPct val="115000"/>
                        </a:lnSpc>
                        <a:spcBef>
                          <a:spcPts val="0"/>
                        </a:spcBef>
                        <a:spcAft>
                          <a:spcPts val="0"/>
                        </a:spcAft>
                      </a:pPr>
                      <a:r>
                        <a:rPr lang="en-US" sz="800" dirty="0">
                          <a:effectLst/>
                        </a:rPr>
                        <a:t>2004</a:t>
                      </a:r>
                      <a:endParaRPr lang="en-US" sz="1100" dirty="0">
                        <a:effectLst/>
                      </a:endParaRPr>
                    </a:p>
                    <a:p>
                      <a:pPr marL="0" marR="0" algn="l">
                        <a:lnSpc>
                          <a:spcPct val="115000"/>
                        </a:lnSpc>
                        <a:spcBef>
                          <a:spcPts val="0"/>
                        </a:spcBef>
                        <a:spcAft>
                          <a:spcPts val="0"/>
                        </a:spcAft>
                      </a:pPr>
                      <a:r>
                        <a:rPr lang="en-US" sz="800" dirty="0">
                          <a:effectLst/>
                        </a:rPr>
                        <a:t>Defense Contractors, Military, Government,</a:t>
                      </a:r>
                      <a:endParaRPr lang="en-US" sz="1100" dirty="0">
                        <a:effectLst/>
                      </a:endParaRPr>
                    </a:p>
                    <a:p>
                      <a:pPr marL="0" marR="0" algn="l">
                        <a:lnSpc>
                          <a:spcPct val="115000"/>
                        </a:lnSpc>
                        <a:spcBef>
                          <a:spcPts val="0"/>
                        </a:spcBef>
                        <a:spcAft>
                          <a:spcPts val="0"/>
                        </a:spcAft>
                      </a:pPr>
                      <a:r>
                        <a:rPr lang="en-US" sz="800" dirty="0">
                          <a:effectLst/>
                        </a:rPr>
                        <a:t>Software companies, Corporate </a:t>
                      </a:r>
                      <a:r>
                        <a:rPr lang="en-US" sz="800" dirty="0" smtClean="0">
                          <a:effectLst/>
                        </a:rPr>
                        <a:t>Organizations,</a:t>
                      </a:r>
                      <a:r>
                        <a:rPr lang="en-US" sz="800" baseline="0" dirty="0" smtClean="0">
                          <a:effectLst/>
                        </a:rPr>
                        <a:t> and Universities</a:t>
                      </a:r>
                      <a:endParaRPr lang="en-US" sz="1100" dirty="0">
                        <a:effectLst/>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800" dirty="0">
                          <a:effectLst/>
                        </a:rPr>
                        <a:t>Early Majorities: 34%</a:t>
                      </a:r>
                      <a:endParaRPr lang="en-US" sz="1100" dirty="0">
                        <a:effectLst/>
                      </a:endParaRPr>
                    </a:p>
                    <a:p>
                      <a:pPr marL="0" marR="0" algn="l">
                        <a:lnSpc>
                          <a:spcPct val="115000"/>
                        </a:lnSpc>
                        <a:spcBef>
                          <a:spcPts val="0"/>
                        </a:spcBef>
                        <a:spcAft>
                          <a:spcPts val="0"/>
                        </a:spcAft>
                      </a:pPr>
                      <a:r>
                        <a:rPr lang="en-US" sz="800" dirty="0">
                          <a:effectLst/>
                        </a:rPr>
                        <a:t>2006</a:t>
                      </a:r>
                      <a:endParaRPr lang="en-US" sz="1100" dirty="0">
                        <a:effectLst/>
                      </a:endParaRPr>
                    </a:p>
                    <a:p>
                      <a:pPr marL="0" marR="0" algn="l">
                        <a:lnSpc>
                          <a:spcPct val="115000"/>
                        </a:lnSpc>
                        <a:spcBef>
                          <a:spcPts val="0"/>
                        </a:spcBef>
                        <a:spcAft>
                          <a:spcPts val="0"/>
                        </a:spcAft>
                      </a:pPr>
                      <a:r>
                        <a:rPr lang="en-US" sz="800" dirty="0">
                          <a:effectLst/>
                        </a:rPr>
                        <a:t>Small business startups, Professional Sales, Limited home users</a:t>
                      </a:r>
                      <a:endParaRPr lang="en-US" sz="1100" dirty="0">
                        <a:effectLst/>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800" dirty="0">
                          <a:effectLst/>
                        </a:rPr>
                        <a:t>Late Majority: </a:t>
                      </a:r>
                      <a:endParaRPr lang="en-US" sz="1100" dirty="0">
                        <a:effectLst/>
                      </a:endParaRPr>
                    </a:p>
                    <a:p>
                      <a:pPr marL="0" marR="0" algn="l">
                        <a:lnSpc>
                          <a:spcPct val="115000"/>
                        </a:lnSpc>
                        <a:spcBef>
                          <a:spcPts val="0"/>
                        </a:spcBef>
                        <a:spcAft>
                          <a:spcPts val="0"/>
                        </a:spcAft>
                      </a:pPr>
                      <a:r>
                        <a:rPr lang="en-US" sz="800" dirty="0">
                          <a:effectLst/>
                        </a:rPr>
                        <a:t>34%</a:t>
                      </a:r>
                      <a:endParaRPr lang="en-US" sz="1100" dirty="0">
                        <a:effectLst/>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800" dirty="0">
                          <a:effectLst/>
                        </a:rPr>
                        <a:t>Laggards: </a:t>
                      </a:r>
                      <a:endParaRPr lang="en-US" sz="1100" dirty="0">
                        <a:effectLst/>
                      </a:endParaRPr>
                    </a:p>
                    <a:p>
                      <a:pPr marL="0" marR="0" algn="l">
                        <a:lnSpc>
                          <a:spcPct val="115000"/>
                        </a:lnSpc>
                        <a:spcBef>
                          <a:spcPts val="0"/>
                        </a:spcBef>
                        <a:spcAft>
                          <a:spcPts val="0"/>
                        </a:spcAft>
                      </a:pPr>
                      <a:r>
                        <a:rPr lang="en-US" sz="800" dirty="0">
                          <a:effectLst/>
                        </a:rPr>
                        <a:t>18%</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smtClean="0">
                          <a:effectLst/>
                        </a:rPr>
                        <a:t>Reference : </a:t>
                      </a:r>
                      <a:endParaRPr lang="en-US" sz="1100" dirty="0" smtClean="0">
                        <a:effectLst/>
                      </a:endParaRPr>
                    </a:p>
                    <a:p>
                      <a:pPr marL="0" marR="0" algn="l">
                        <a:lnSpc>
                          <a:spcPct val="115000"/>
                        </a:lnSpc>
                        <a:spcBef>
                          <a:spcPts val="0"/>
                        </a:spcBef>
                        <a:spcAft>
                          <a:spcPts val="0"/>
                        </a:spcAft>
                      </a:pPr>
                      <a:r>
                        <a:rPr lang="en-US" sz="800" dirty="0" err="1" smtClean="0">
                          <a:effectLst/>
                        </a:rPr>
                        <a:t>Atencuio</a:t>
                      </a:r>
                      <a:r>
                        <a:rPr lang="en-US" sz="800" dirty="0" smtClean="0">
                          <a:effectLst/>
                        </a:rPr>
                        <a:t>, A. (2010). Cloud computing (part 4): Business and Ecosystems and Value Capture.  Retrieved at: http://catencio-sdm2009.blogspot.com/search?q=cloud+computing</a:t>
                      </a:r>
                      <a:endParaRPr lang="en-US" sz="1100" dirty="0">
                        <a:effectLst/>
                        <a:latin typeface="Calibri"/>
                        <a:ea typeface="Calibri"/>
                        <a:cs typeface="Times New Roman"/>
                      </a:endParaRPr>
                    </a:p>
                  </a:txBody>
                  <a:tcPr marL="68580" marR="68580" marT="0" marB="0"/>
                </a:tc>
              </a:tr>
            </a:tbl>
          </a:graphicData>
        </a:graphic>
      </p:graphicFrame>
      <p:sp>
        <p:nvSpPr>
          <p:cNvPr id="7" name="Text Box 2"/>
          <p:cNvSpPr txBox="1">
            <a:spLocks noChangeArrowheads="1"/>
          </p:cNvSpPr>
          <p:nvPr/>
        </p:nvSpPr>
        <p:spPr bwMode="auto">
          <a:xfrm>
            <a:off x="2007834" y="1191827"/>
            <a:ext cx="430565" cy="2598192"/>
          </a:xfrm>
          <a:prstGeom prst="rect">
            <a:avLst/>
          </a:prstGeom>
          <a:solidFill>
            <a:schemeClr val="bg2">
              <a:lumMod val="40000"/>
              <a:lumOff val="60000"/>
            </a:schemeClr>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US" sz="800" b="1" dirty="0" smtClean="0">
                <a:latin typeface="Calibri"/>
                <a:ea typeface="Calibri"/>
                <a:cs typeface="Times New Roman"/>
              </a:rPr>
              <a:t>100%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80%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70%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60%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50%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40%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30</a:t>
            </a:r>
            <a:r>
              <a:rPr lang="en-US" sz="800" b="1" dirty="0" smtClean="0">
                <a:effectLst/>
                <a:latin typeface="Calibri"/>
                <a:ea typeface="Calibri"/>
                <a:cs typeface="Times New Roman"/>
              </a:rPr>
              <a:t>%</a:t>
            </a:r>
          </a:p>
          <a:p>
            <a:pPr marL="0" marR="0">
              <a:lnSpc>
                <a:spcPct val="115000"/>
              </a:lnSpc>
              <a:spcBef>
                <a:spcPts val="0"/>
              </a:spcBef>
              <a:spcAft>
                <a:spcPts val="1000"/>
              </a:spcAft>
            </a:pPr>
            <a:r>
              <a:rPr lang="en-US" sz="800" b="1" dirty="0" smtClean="0">
                <a:effectLst/>
                <a:latin typeface="Calibri"/>
                <a:ea typeface="Calibri"/>
                <a:cs typeface="Times New Roman"/>
              </a:rPr>
              <a:t>20</a:t>
            </a:r>
            <a:r>
              <a:rPr lang="en-US" sz="800" b="1" dirty="0">
                <a:effectLst/>
                <a:latin typeface="Calibri"/>
                <a:ea typeface="Calibri"/>
                <a:cs typeface="Times New Roman"/>
              </a:rPr>
              <a:t>%</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smtClean="0">
                <a:effectLst/>
                <a:latin typeface="Calibri"/>
                <a:ea typeface="Calibri"/>
                <a:cs typeface="Times New Roman"/>
              </a:rPr>
              <a:t>10%</a:t>
            </a:r>
          </a:p>
          <a:p>
            <a:pPr marL="0" marR="0">
              <a:lnSpc>
                <a:spcPct val="115000"/>
              </a:lnSpc>
              <a:spcBef>
                <a:spcPts val="0"/>
              </a:spcBef>
              <a:spcAft>
                <a:spcPts val="1000"/>
              </a:spcAft>
            </a:pPr>
            <a:r>
              <a:rPr lang="en-US" sz="800" b="1" dirty="0" smtClean="0">
                <a:effectLst/>
                <a:latin typeface="Calibri"/>
                <a:ea typeface="Calibri"/>
                <a:cs typeface="Times New Roman"/>
              </a:rPr>
              <a:t>0</a:t>
            </a:r>
            <a:r>
              <a:rPr lang="en-US" sz="800" b="1" dirty="0">
                <a:effectLst/>
                <a:latin typeface="Calibri"/>
                <a:ea typeface="Calibri"/>
                <a:cs typeface="Times New Roman"/>
              </a:rPr>
              <a:t>%</a:t>
            </a:r>
            <a:endParaRPr lang="en-US" sz="1100" b="1" dirty="0">
              <a:effectLst/>
              <a:latin typeface="Calibri"/>
              <a:ea typeface="Calibri"/>
              <a:cs typeface="Times New Roman"/>
            </a:endParaRPr>
          </a:p>
        </p:txBody>
      </p:sp>
      <p:sp>
        <p:nvSpPr>
          <p:cNvPr id="8" name="Freeform 7"/>
          <p:cNvSpPr/>
          <p:nvPr/>
        </p:nvSpPr>
        <p:spPr>
          <a:xfrm>
            <a:off x="2473791" y="718066"/>
            <a:ext cx="5222911" cy="3029307"/>
          </a:xfrm>
          <a:custGeom>
            <a:avLst/>
            <a:gdLst>
              <a:gd name="connsiteX0" fmla="*/ 0 w 4814576"/>
              <a:gd name="connsiteY0" fmla="*/ 3059711 h 3297023"/>
              <a:gd name="connsiteX1" fmla="*/ 811033 w 4814576"/>
              <a:gd name="connsiteY1" fmla="*/ 3035857 h 3297023"/>
              <a:gd name="connsiteX2" fmla="*/ 2615979 w 4814576"/>
              <a:gd name="connsiteY2" fmla="*/ 403975 h 3297023"/>
              <a:gd name="connsiteX3" fmla="*/ 4683318 w 4814576"/>
              <a:gd name="connsiteY3" fmla="*/ 22313 h 3297023"/>
              <a:gd name="connsiteX4" fmla="*/ 4603805 w 4814576"/>
              <a:gd name="connsiteY4" fmla="*/ 46166 h 3297023"/>
              <a:gd name="connsiteX5" fmla="*/ 4611756 w 4814576"/>
              <a:gd name="connsiteY5" fmla="*/ 54118 h 3297023"/>
              <a:gd name="connsiteX6" fmla="*/ 4603805 w 4814576"/>
              <a:gd name="connsiteY6" fmla="*/ 46166 h 3297023"/>
              <a:gd name="connsiteX0" fmla="*/ 0 w 4790150"/>
              <a:gd name="connsiteY0" fmla="*/ 3157121 h 3347086"/>
              <a:gd name="connsiteX1" fmla="*/ 786607 w 4790150"/>
              <a:gd name="connsiteY1" fmla="*/ 3035857 h 3347086"/>
              <a:gd name="connsiteX2" fmla="*/ 2591553 w 4790150"/>
              <a:gd name="connsiteY2" fmla="*/ 403975 h 3347086"/>
              <a:gd name="connsiteX3" fmla="*/ 4658892 w 4790150"/>
              <a:gd name="connsiteY3" fmla="*/ 22313 h 3347086"/>
              <a:gd name="connsiteX4" fmla="*/ 4579379 w 4790150"/>
              <a:gd name="connsiteY4" fmla="*/ 46166 h 3347086"/>
              <a:gd name="connsiteX5" fmla="*/ 4587330 w 4790150"/>
              <a:gd name="connsiteY5" fmla="*/ 54118 h 3347086"/>
              <a:gd name="connsiteX6" fmla="*/ 4579379 w 4790150"/>
              <a:gd name="connsiteY6" fmla="*/ 46166 h 3347086"/>
              <a:gd name="connsiteX0" fmla="*/ 0 w 4790150"/>
              <a:gd name="connsiteY0" fmla="*/ 3157121 h 3323891"/>
              <a:gd name="connsiteX1" fmla="*/ 827318 w 4790150"/>
              <a:gd name="connsiteY1" fmla="*/ 2987151 h 3323891"/>
              <a:gd name="connsiteX2" fmla="*/ 2591553 w 4790150"/>
              <a:gd name="connsiteY2" fmla="*/ 403975 h 3323891"/>
              <a:gd name="connsiteX3" fmla="*/ 4658892 w 4790150"/>
              <a:gd name="connsiteY3" fmla="*/ 22313 h 3323891"/>
              <a:gd name="connsiteX4" fmla="*/ 4579379 w 4790150"/>
              <a:gd name="connsiteY4" fmla="*/ 46166 h 3323891"/>
              <a:gd name="connsiteX5" fmla="*/ 4587330 w 4790150"/>
              <a:gd name="connsiteY5" fmla="*/ 54118 h 3323891"/>
              <a:gd name="connsiteX6" fmla="*/ 4579379 w 4790150"/>
              <a:gd name="connsiteY6" fmla="*/ 46166 h 332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0150" h="3323891">
                <a:moveTo>
                  <a:pt x="0" y="3157121"/>
                </a:moveTo>
                <a:cubicBezTo>
                  <a:pt x="187518" y="3366505"/>
                  <a:pt x="395393" y="3446009"/>
                  <a:pt x="827318" y="2987151"/>
                </a:cubicBezTo>
                <a:cubicBezTo>
                  <a:pt x="1259243" y="2528293"/>
                  <a:pt x="1952957" y="898115"/>
                  <a:pt x="2591553" y="403975"/>
                </a:cubicBezTo>
                <a:cubicBezTo>
                  <a:pt x="3230149" y="-90165"/>
                  <a:pt x="4327588" y="81948"/>
                  <a:pt x="4658892" y="22313"/>
                </a:cubicBezTo>
                <a:cubicBezTo>
                  <a:pt x="4990196" y="-37322"/>
                  <a:pt x="4591306" y="40865"/>
                  <a:pt x="4579379" y="46166"/>
                </a:cubicBezTo>
                <a:cubicBezTo>
                  <a:pt x="4567452" y="51467"/>
                  <a:pt x="4587330" y="54118"/>
                  <a:pt x="4587330" y="54118"/>
                </a:cubicBezTo>
                <a:lnTo>
                  <a:pt x="4579379" y="46166"/>
                </a:lnTo>
              </a:path>
            </a:pathLst>
          </a:cu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solidFill>
                <a:schemeClr val="bg1"/>
              </a:solidFill>
            </a:endParaRPr>
          </a:p>
        </p:txBody>
      </p:sp>
      <p:sp>
        <p:nvSpPr>
          <p:cNvPr id="6" name="TextBox 5"/>
          <p:cNvSpPr txBox="1"/>
          <p:nvPr/>
        </p:nvSpPr>
        <p:spPr>
          <a:xfrm>
            <a:off x="990600" y="533400"/>
            <a:ext cx="2971800" cy="369332"/>
          </a:xfrm>
          <a:prstGeom prst="rect">
            <a:avLst/>
          </a:prstGeom>
          <a:noFill/>
        </p:spPr>
        <p:txBody>
          <a:bodyPr wrap="square" rtlCol="0">
            <a:spAutoFit/>
          </a:bodyPr>
          <a:lstStyle/>
          <a:p>
            <a:r>
              <a:rPr lang="en-US" dirty="0" smtClean="0"/>
              <a:t>S-Curve</a:t>
            </a:r>
            <a:endParaRPr lang="en-US" dirty="0"/>
          </a:p>
        </p:txBody>
      </p:sp>
    </p:spTree>
    <p:extLst>
      <p:ext uri="{BB962C8B-B14F-4D97-AF65-F5344CB8AC3E}">
        <p14:creationId xmlns:p14="http://schemas.microsoft.com/office/powerpoint/2010/main" val="3298281623"/>
      </p:ext>
    </p:extLst>
  </p:cSld>
  <p:clrMapOvr>
    <a:masterClrMapping/>
  </p:clrMapOvr>
  <mc:AlternateContent xmlns:mc="http://schemas.openxmlformats.org/markup-compatibility/2006" xmlns:p14="http://schemas.microsoft.com/office/powerpoint/2010/main">
    <mc:Choice Requires="p14">
      <p:transition spd="slow" p14:dur="1200" advTm="16457">
        <p:dissolve/>
      </p:transition>
    </mc:Choice>
    <mc:Fallback xmlns="">
      <p:transition spd="slow" advTm="16457">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76909776"/>
              </p:ext>
            </p:extLst>
          </p:nvPr>
        </p:nvGraphicFramePr>
        <p:xfrm>
          <a:off x="1600200" y="2133600"/>
          <a:ext cx="5538683" cy="3475036"/>
        </p:xfrm>
        <a:graphic>
          <a:graphicData uri="http://schemas.openxmlformats.org/drawingml/2006/table">
            <a:tbl>
              <a:tblPr firstRow="1" firstCol="1" bandRow="1">
                <a:tableStyleId>{5C22544A-7EE6-4342-B048-85BDC9FD1C3A}</a:tableStyleId>
              </a:tblPr>
              <a:tblGrid>
                <a:gridCol w="1107621"/>
                <a:gridCol w="1107621"/>
                <a:gridCol w="1107621"/>
                <a:gridCol w="1107621"/>
                <a:gridCol w="1108199"/>
              </a:tblGrid>
              <a:tr h="372325">
                <a:tc gridSpan="5">
                  <a:txBody>
                    <a:bodyPr/>
                    <a:lstStyle/>
                    <a:p>
                      <a:pPr marL="0" marR="0">
                        <a:lnSpc>
                          <a:spcPct val="115000"/>
                        </a:lnSpc>
                        <a:spcBef>
                          <a:spcPts val="0"/>
                        </a:spcBef>
                        <a:spcAft>
                          <a:spcPts val="0"/>
                        </a:spcAft>
                      </a:pPr>
                      <a:r>
                        <a:rPr lang="en-US" sz="700" dirty="0">
                          <a:effectLst/>
                        </a:rPr>
                        <a:t>Cloud Computing Activities by Age Cohorts</a:t>
                      </a:r>
                    </a:p>
                    <a:p>
                      <a:pPr marL="0" marR="0">
                        <a:lnSpc>
                          <a:spcPct val="115000"/>
                        </a:lnSpc>
                        <a:spcBef>
                          <a:spcPts val="0"/>
                        </a:spcBef>
                        <a:spcAft>
                          <a:spcPts val="0"/>
                        </a:spcAft>
                      </a:pPr>
                      <a:r>
                        <a:rPr lang="en-US" sz="700" dirty="0">
                          <a:effectLst/>
                        </a:rPr>
                        <a:t> </a:t>
                      </a:r>
                    </a:p>
                    <a:p>
                      <a:pPr marL="0" marR="0">
                        <a:lnSpc>
                          <a:spcPct val="115000"/>
                        </a:lnSpc>
                        <a:spcBef>
                          <a:spcPts val="0"/>
                        </a:spcBef>
                        <a:spcAft>
                          <a:spcPts val="0"/>
                        </a:spcAft>
                      </a:pPr>
                      <a:r>
                        <a:rPr lang="en-US" sz="700" dirty="0">
                          <a:effectLst/>
                        </a:rPr>
                        <a:t>                                          18-29                                30-49                           50-64                                   65+</a:t>
                      </a:r>
                      <a:endParaRPr lang="en-US" sz="700" dirty="0">
                        <a:effectLst/>
                        <a:latin typeface="Calibri"/>
                        <a:ea typeface="Calibri"/>
                        <a:cs typeface="Times New Roman"/>
                      </a:endParaRPr>
                    </a:p>
                  </a:txBody>
                  <a:tcPr marL="44149" marR="44149"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72325">
                <a:tc>
                  <a:txBody>
                    <a:bodyPr/>
                    <a:lstStyle/>
                    <a:p>
                      <a:pPr marL="0" marR="0">
                        <a:lnSpc>
                          <a:spcPct val="115000"/>
                        </a:lnSpc>
                        <a:spcBef>
                          <a:spcPts val="0"/>
                        </a:spcBef>
                        <a:spcAft>
                          <a:spcPts val="0"/>
                        </a:spcAft>
                      </a:pPr>
                      <a:r>
                        <a:rPr lang="en-US" sz="700">
                          <a:effectLst/>
                        </a:rPr>
                        <a:t>Use email such as:</a:t>
                      </a:r>
                    </a:p>
                    <a:p>
                      <a:pPr marL="0" marR="0">
                        <a:lnSpc>
                          <a:spcPct val="115000"/>
                        </a:lnSpc>
                        <a:spcBef>
                          <a:spcPts val="0"/>
                        </a:spcBef>
                        <a:spcAft>
                          <a:spcPts val="0"/>
                        </a:spcAft>
                      </a:pPr>
                      <a:r>
                        <a:rPr lang="en-US" sz="700">
                          <a:effectLst/>
                        </a:rPr>
                        <a:t>Gmail, Hotmail, and yahoo</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77%</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58%</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44%</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27%</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Store Personal Photos</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50</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34</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26</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19</a:t>
                      </a:r>
                      <a:endParaRPr lang="en-US" sz="700">
                        <a:effectLst/>
                        <a:latin typeface="Calibri"/>
                        <a:ea typeface="Calibri"/>
                        <a:cs typeface="Times New Roman"/>
                      </a:endParaRPr>
                    </a:p>
                  </a:txBody>
                  <a:tcPr marL="44149" marR="44149" marT="0" marB="0"/>
                </a:tc>
              </a:tr>
              <a:tr h="744651">
                <a:tc>
                  <a:txBody>
                    <a:bodyPr/>
                    <a:lstStyle/>
                    <a:p>
                      <a:pPr marL="0" marR="0">
                        <a:lnSpc>
                          <a:spcPct val="115000"/>
                        </a:lnSpc>
                        <a:spcBef>
                          <a:spcPts val="0"/>
                        </a:spcBef>
                        <a:spcAft>
                          <a:spcPts val="0"/>
                        </a:spcAft>
                      </a:pPr>
                      <a:r>
                        <a:rPr lang="en-US" sz="700">
                          <a:effectLst/>
                        </a:rPr>
                        <a:t>Use online applications such as Google documents or Adobe photo shop express</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dirty="0">
                          <a:effectLst/>
                        </a:rPr>
                        <a:t>28</a:t>
                      </a:r>
                      <a:endParaRPr lang="en-US" sz="700" dirty="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19</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Store Personal Videos</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14</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6</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a:t>
                      </a:r>
                      <a:endParaRPr lang="en-US" sz="700">
                        <a:effectLst/>
                        <a:latin typeface="Calibri"/>
                        <a:ea typeface="Calibri"/>
                        <a:cs typeface="Times New Roman"/>
                      </a:endParaRPr>
                    </a:p>
                  </a:txBody>
                  <a:tcPr marL="44149" marR="44149" marT="0" marB="0"/>
                </a:tc>
              </a:tr>
              <a:tr h="372325">
                <a:tc>
                  <a:txBody>
                    <a:bodyPr/>
                    <a:lstStyle/>
                    <a:p>
                      <a:pPr marL="0" marR="0">
                        <a:lnSpc>
                          <a:spcPct val="115000"/>
                        </a:lnSpc>
                        <a:spcBef>
                          <a:spcPts val="0"/>
                        </a:spcBef>
                        <a:spcAft>
                          <a:spcPts val="0"/>
                        </a:spcAft>
                      </a:pPr>
                      <a:r>
                        <a:rPr lang="en-US" sz="700">
                          <a:effectLst/>
                        </a:rPr>
                        <a:t>Pay to store computer files online</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4</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Back up hard drive to an online site</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7</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4</a:t>
                      </a:r>
                      <a:endParaRPr lang="en-US" sz="700">
                        <a:effectLst/>
                        <a:latin typeface="Calibri"/>
                        <a:ea typeface="Calibri"/>
                        <a:cs typeface="Times New Roman"/>
                      </a:endParaRPr>
                    </a:p>
                  </a:txBody>
                  <a:tcPr marL="44149" marR="44149" marT="0" marB="0"/>
                </a:tc>
              </a:tr>
              <a:tr h="124108">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Have performed at least </a:t>
                      </a:r>
                      <a:r>
                        <a:rPr lang="en-US" sz="700" u="sng">
                          <a:effectLst/>
                        </a:rPr>
                        <a:t>one</a:t>
                      </a:r>
                      <a:r>
                        <a:rPr lang="en-US" sz="700">
                          <a:effectLst/>
                        </a:rPr>
                        <a:t> activity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87%</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71%</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46%</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Have performed at least </a:t>
                      </a:r>
                      <a:r>
                        <a:rPr lang="en-US" sz="700" u="sng">
                          <a:effectLst/>
                        </a:rPr>
                        <a:t>two</a:t>
                      </a:r>
                      <a:r>
                        <a:rPr lang="en-US" sz="700">
                          <a:effectLst/>
                        </a:rPr>
                        <a:t> activities</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31</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21</a:t>
                      </a:r>
                      <a:endParaRPr lang="en-US" sz="700">
                        <a:effectLst/>
                        <a:latin typeface="Calibri"/>
                        <a:ea typeface="Calibri"/>
                        <a:cs typeface="Times New Roman"/>
                      </a:endParaRPr>
                    </a:p>
                  </a:txBody>
                  <a:tcPr marL="44149" marR="44149" marT="0" marB="0"/>
                </a:tc>
              </a:tr>
              <a:tr h="248217">
                <a:tc gridSpan="5">
                  <a:txBody>
                    <a:bodyPr/>
                    <a:lstStyle/>
                    <a:p>
                      <a:pPr marL="0" marR="0">
                        <a:lnSpc>
                          <a:spcPct val="115000"/>
                        </a:lnSpc>
                        <a:spcBef>
                          <a:spcPts val="0"/>
                        </a:spcBef>
                        <a:spcAft>
                          <a:spcPts val="0"/>
                        </a:spcAft>
                      </a:pPr>
                      <a:r>
                        <a:rPr lang="en-US" sz="700" dirty="0">
                          <a:effectLst/>
                        </a:rPr>
                        <a:t>Source: Pew Internet and American Life Project April-May 2008 Survey. N+1,553 Internet users. Margin of error is +-3%</a:t>
                      </a:r>
                      <a:endParaRPr lang="en-US" sz="700" dirty="0">
                        <a:effectLst/>
                        <a:latin typeface="Calibri"/>
                        <a:ea typeface="Calibri"/>
                        <a:cs typeface="Times New Roman"/>
                      </a:endParaRPr>
                    </a:p>
                  </a:txBody>
                  <a:tcPr marL="44149" marR="44149"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5" name="TextBox 4"/>
          <p:cNvSpPr txBox="1"/>
          <p:nvPr/>
        </p:nvSpPr>
        <p:spPr>
          <a:xfrm>
            <a:off x="1676400" y="729734"/>
            <a:ext cx="4876800" cy="646331"/>
          </a:xfrm>
          <a:prstGeom prst="rect">
            <a:avLst/>
          </a:prstGeom>
          <a:noFill/>
        </p:spPr>
        <p:txBody>
          <a:bodyPr wrap="square" rtlCol="0">
            <a:spAutoFit/>
          </a:bodyPr>
          <a:lstStyle/>
          <a:p>
            <a:r>
              <a:rPr lang="en-US" dirty="0" smtClean="0"/>
              <a:t>Age Cohort groups that currently use cloud applications</a:t>
            </a:r>
            <a:endParaRPr lang="en-US" dirty="0"/>
          </a:p>
        </p:txBody>
      </p:sp>
    </p:spTree>
    <p:extLst>
      <p:ext uri="{BB962C8B-B14F-4D97-AF65-F5344CB8AC3E}">
        <p14:creationId xmlns:p14="http://schemas.microsoft.com/office/powerpoint/2010/main" val="4274573456"/>
      </p:ext>
    </p:extLst>
  </p:cSld>
  <p:clrMapOvr>
    <a:masterClrMapping/>
  </p:clrMapOvr>
  <mc:AlternateContent xmlns:mc="http://schemas.openxmlformats.org/markup-compatibility/2006" xmlns:p14="http://schemas.microsoft.com/office/powerpoint/2010/main">
    <mc:Choice Requires="p14">
      <p:transition spd="slow" p14:dur="3900" advTm="19300">
        <p14:glitter pattern="hexagon"/>
      </p:transition>
    </mc:Choice>
    <mc:Fallback xmlns="">
      <p:transition spd="slow" advTm="193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6.6"/>
</p:tagLst>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973</TotalTime>
  <Words>1421</Words>
  <Application>Microsoft Office PowerPoint</Application>
  <PresentationFormat>On-screen Show (4:3)</PresentationFormat>
  <Paragraphs>223</Paragraphs>
  <Slides>16</Slides>
  <Notes>13</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Slipstream</vt:lpstr>
      <vt:lpstr>PowerPoint Presentation</vt:lpstr>
      <vt:lpstr>The Rise of Cloud Computing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Cloud Computing</dc:title>
  <dc:creator>Windows User</dc:creator>
  <cp:lastModifiedBy>nhcc</cp:lastModifiedBy>
  <cp:revision>64</cp:revision>
  <cp:lastPrinted>2012-02-09T15:52:39Z</cp:lastPrinted>
  <dcterms:created xsi:type="dcterms:W3CDTF">2011-12-29T18:18:00Z</dcterms:created>
  <dcterms:modified xsi:type="dcterms:W3CDTF">2012-02-11T18:28:51Z</dcterms:modified>
</cp:coreProperties>
</file>